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746" r:id="rId2"/>
    <p:sldMasterId id="2147483771" r:id="rId3"/>
  </p:sldMasterIdLst>
  <p:notesMasterIdLst>
    <p:notesMasterId r:id="rId22"/>
  </p:notesMasterIdLst>
  <p:handoutMasterIdLst>
    <p:handoutMasterId r:id="rId23"/>
  </p:handoutMasterIdLst>
  <p:sldIdLst>
    <p:sldId id="388" r:id="rId4"/>
    <p:sldId id="446" r:id="rId5"/>
    <p:sldId id="463" r:id="rId6"/>
    <p:sldId id="465" r:id="rId7"/>
    <p:sldId id="448" r:id="rId8"/>
    <p:sldId id="449" r:id="rId9"/>
    <p:sldId id="453" r:id="rId10"/>
    <p:sldId id="451" r:id="rId11"/>
    <p:sldId id="452" r:id="rId12"/>
    <p:sldId id="454" r:id="rId13"/>
    <p:sldId id="456" r:id="rId14"/>
    <p:sldId id="455" r:id="rId15"/>
    <p:sldId id="466" r:id="rId16"/>
    <p:sldId id="468" r:id="rId17"/>
    <p:sldId id="470" r:id="rId18"/>
    <p:sldId id="473" r:id="rId19"/>
    <p:sldId id="472" r:id="rId20"/>
    <p:sldId id="444" r:id="rId21"/>
  </p:sldIdLst>
  <p:sldSz cx="12192000" cy="6858000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256" userDrawn="1">
          <p15:clr>
            <a:srgbClr val="A4A3A4"/>
          </p15:clr>
        </p15:guide>
        <p15:guide id="3" pos="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4165"/>
    <a:srgbClr val="F1F1F1"/>
    <a:srgbClr val="294364"/>
    <a:srgbClr val="ECFCFE"/>
    <a:srgbClr val="00374A"/>
    <a:srgbClr val="A9B2B1"/>
    <a:srgbClr val="C6D5D7"/>
    <a:srgbClr val="DCEAEA"/>
    <a:srgbClr val="EB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829" autoAdjust="0"/>
    <p:restoredTop sz="67950" autoAdjust="0"/>
  </p:normalViewPr>
  <p:slideViewPr>
    <p:cSldViewPr showGuides="1">
      <p:cViewPr>
        <p:scale>
          <a:sx n="94" d="100"/>
          <a:sy n="94" d="100"/>
        </p:scale>
        <p:origin x="344" y="-56"/>
      </p:cViewPr>
      <p:guideLst>
        <p:guide orient="horz" pos="1008"/>
        <p:guide pos="256"/>
        <p:guide pos="384"/>
      </p:guideLst>
    </p:cSldViewPr>
  </p:slideViewPr>
  <p:outlineViewPr>
    <p:cViewPr>
      <p:scale>
        <a:sx n="33" d="100"/>
        <a:sy n="33" d="100"/>
      </p:scale>
      <p:origin x="0" y="-1016"/>
    </p:cViewPr>
  </p:outlineViewPr>
  <p:notesTextViewPr>
    <p:cViewPr>
      <p:scale>
        <a:sx n="30" d="100"/>
        <a:sy n="30" d="100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notesViewPr>
    <p:cSldViewPr>
      <p:cViewPr varScale="1">
        <p:scale>
          <a:sx n="148" d="100"/>
          <a:sy n="148" d="100"/>
        </p:scale>
        <p:origin x="398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01D621-0B52-C841-8EAE-322CAE1B60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AB3B1B-E53B-9D4E-9102-258AF73782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BD7D6-682E-4140-B949-6989FC958C8D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EA3C57-B460-1F4F-906C-375D12077C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D11FBF-3808-014C-9612-91BB792A77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A5C54-C169-FA41-8DC3-29D1D3788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22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73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80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67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560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32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89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81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13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90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00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626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dirty="0" err="1"/>
              <a:t>头马创始人</a:t>
            </a:r>
            <a:r>
              <a:rPr lang="en-US" sz="4000" dirty="0"/>
              <a:t> Ralph C. Smedley </a:t>
            </a:r>
            <a:r>
              <a:rPr lang="en-US" sz="4000" dirty="0" err="1"/>
              <a:t>毕业于一所小班课程的文理学院</a:t>
            </a:r>
            <a:r>
              <a:rPr lang="zh-CN" altLang="en-US" sz="4000" dirty="0"/>
              <a:t>，是</a:t>
            </a:r>
            <a:r>
              <a:rPr lang="en-US" altLang="zh-CN" sz="4000" dirty="0"/>
              <a:t>1903</a:t>
            </a:r>
            <a:r>
              <a:rPr lang="zh-CN" altLang="en-US" sz="4000" dirty="0"/>
              <a:t>年本科毕业生，毕业后在 </a:t>
            </a:r>
            <a:r>
              <a:rPr lang="en-US" altLang="zh-CN" sz="4000" dirty="0"/>
              <a:t>YMCA</a:t>
            </a:r>
            <a:r>
              <a:rPr lang="zh-CN" altLang="en-US" sz="4000" dirty="0"/>
              <a:t> 的工作经历让他看到了男孩们需要什么方面的训练，因为当时</a:t>
            </a:r>
            <a:r>
              <a:rPr lang="en-US" altLang="zh-CN" sz="4000" dirty="0"/>
              <a:t> YMCA </a:t>
            </a:r>
            <a:r>
              <a:rPr lang="zh-CN" altLang="en-US" sz="4000" dirty="0"/>
              <a:t>内有很多不同兴趣爱好的俱乐部，公共演讲就是其中一个。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18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演讲课：听上去偏向正统课业，容易让人怯于参与； 辩论社：充满竞技对抗的意味； 文学社：学术气息过于浓重。</a:t>
            </a:r>
          </a:p>
          <a:p>
            <a:r>
              <a:rPr lang="zh-CN" altLang="en-US" dirty="0"/>
              <a:t>彼时他们亟需一个名称与组织架构，能够吸引年轻人加入。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CN" sz="1200" dirty="0">
                <a:latin typeface="+mn-lt"/>
                <a:cs typeface="Arial" panose="020B0604020202020204" pitchFamily="34" charset="0"/>
              </a:rPr>
              <a:t>头马</a:t>
            </a:r>
            <a:r>
              <a:rPr lang="zh-CN" altLang="en-US" sz="1200" dirty="0">
                <a:latin typeface="+mn-lt"/>
                <a:cs typeface="Arial" panose="020B0604020202020204" pitchFamily="34" charset="0"/>
              </a:rPr>
              <a:t>俱乐部这一名字来源于当时同在青年基督教会担任秘书长的</a:t>
            </a:r>
            <a:r>
              <a:rPr lang="en-US" altLang="zh-CN" sz="1200" dirty="0">
                <a:latin typeface="+mn-lt"/>
                <a:cs typeface="Arial" panose="020B0604020202020204" pitchFamily="34" charset="0"/>
              </a:rPr>
              <a:t> George Sutton</a:t>
            </a:r>
            <a:r>
              <a:rPr lang="zh-CN" altLang="en-US" sz="1200" dirty="0">
                <a:latin typeface="+mn-lt"/>
                <a:cs typeface="Arial" panose="020B0604020202020204" pitchFamily="34" charset="0"/>
              </a:rPr>
              <a:t>。</a:t>
            </a: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99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55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09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39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54113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74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1671826"/>
            <a:ext cx="3044952" cy="694944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200401"/>
            <a:ext cx="10515600" cy="533400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2197100" y="4038600"/>
            <a:ext cx="77978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38C1A4-4BDF-3545-ADF1-6B5DEEC3FB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F0269-F024-D749-ADD6-30FCAA36B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7BCF0-7BC9-FC4A-A00C-B7A2A9EF5227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8A56CE-E456-3B41-B78A-04881A67DE18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11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1123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5276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1298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6315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430D756-47CB-0E43-B9CD-A7BE8386C3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B29F451-CE5A-EB40-A282-04773C4C9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15B99DB-285A-9F48-94ED-A7E37351D0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6DD56EEB-5E1A-FC41-9BDC-6104C8A266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2BAA5A-C66E-AB4A-ABA6-ECB4D62095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D0E545A-1D40-EE41-8064-5928222E7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6236574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87E99-5CDB-0B44-A02C-579184AD0956}"/>
              </a:ext>
            </a:extLst>
          </p:cNvPr>
          <p:cNvSpPr/>
          <p:nvPr/>
        </p:nvSpPr>
        <p:spPr>
          <a:xfrm>
            <a:off x="-12192" y="6212926"/>
            <a:ext cx="12216384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A0C571-507B-A14B-B259-16E2AE779A2A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F2255F16-6C98-FB4C-95ED-2853B815BA2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6929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7">
            <a:extLst>
              <a:ext uri="{FF2B5EF4-FFF2-40B4-BE49-F238E27FC236}">
                <a16:creationId xmlns:a16="http://schemas.microsoft.com/office/drawing/2014/main" id="{908B2B50-7111-B348-AA9A-C1CC452EBB6C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37997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403F9B-2509-B349-8F7B-B7A269B84D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90648634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Left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A32ABD0-551C-8047-9A8B-46EC083AD1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73620936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200401"/>
            <a:ext cx="10515600" cy="533400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2197100" y="4038600"/>
            <a:ext cx="77978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1677404"/>
            <a:ext cx="3044952" cy="69494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FB668E-2E42-4C46-8E87-DD41D7233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65306671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DCE7488-AC56-214B-8402-0373CFC92E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C87F3A34-CF61-F141-93C0-6DE54B2DD9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10385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Text Left Multiple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D36E625B-E8A5-F64D-B280-FF6E4EB345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5DE73A33-9ADA-F148-B386-F315B6C1AD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83712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9C90977C-C1E6-2A44-A097-EEB7FE5867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03565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29875B-36BA-7147-91A7-92751BF38026}"/>
              </a:ext>
            </a:extLst>
          </p:cNvPr>
          <p:cNvSpPr/>
          <p:nvPr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32539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5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6B948D-23E4-3F42-B765-2AA919B9E9C5}"/>
              </a:ext>
            </a:extLst>
          </p:cNvPr>
          <p:cNvSpPr/>
          <p:nvPr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80771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ow to use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How to use Colors on Charts/Tables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lnSpc>
                <a:spcPct val="110000"/>
              </a:lnSpc>
            </a:pPr>
            <a:r>
              <a:rPr lang="en-US" sz="2800" b="0" dirty="0"/>
              <a:t>When utilizing a chart, make sure there is enough color contrast between the text and the background color. Review the example on the next slide.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81AD1C-9BAD-504D-A94E-B572CF6BB330}"/>
              </a:ext>
            </a:extLst>
          </p:cNvPr>
          <p:cNvGrpSpPr/>
          <p:nvPr/>
        </p:nvGrpSpPr>
        <p:grpSpPr>
          <a:xfrm>
            <a:off x="6971959" y="785112"/>
            <a:ext cx="4340506" cy="868101"/>
            <a:chOff x="382104" y="3327719"/>
            <a:chExt cx="4340506" cy="8681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4C0F28-DFB4-FB48-B1BA-69CBD0ECB0DE}"/>
                </a:ext>
              </a:extLst>
            </p:cNvPr>
            <p:cNvSpPr/>
            <p:nvPr/>
          </p:nvSpPr>
          <p:spPr>
            <a:xfrm>
              <a:off x="382105" y="3327719"/>
              <a:ext cx="868101" cy="8681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C55AFF-0CD7-6E47-9CE6-AD24C7E762D1}"/>
                </a:ext>
              </a:extLst>
            </p:cNvPr>
            <p:cNvSpPr/>
            <p:nvPr/>
          </p:nvSpPr>
          <p:spPr>
            <a:xfrm>
              <a:off x="1250206" y="3327719"/>
              <a:ext cx="868101" cy="86810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AF0F4FD-D576-DB44-882A-074F220CF31B}"/>
                </a:ext>
              </a:extLst>
            </p:cNvPr>
            <p:cNvSpPr/>
            <p:nvPr/>
          </p:nvSpPr>
          <p:spPr>
            <a:xfrm>
              <a:off x="2118307" y="3327719"/>
              <a:ext cx="868101" cy="8681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F15AC36-03F4-7F46-B01D-5A11BD0A6A94}"/>
                </a:ext>
              </a:extLst>
            </p:cNvPr>
            <p:cNvSpPr/>
            <p:nvPr/>
          </p:nvSpPr>
          <p:spPr>
            <a:xfrm>
              <a:off x="2986408" y="3327719"/>
              <a:ext cx="868101" cy="8681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527A42-9DFA-1A41-9DD3-25755BEA8387}"/>
                </a:ext>
              </a:extLst>
            </p:cNvPr>
            <p:cNvSpPr/>
            <p:nvPr/>
          </p:nvSpPr>
          <p:spPr>
            <a:xfrm>
              <a:off x="3854509" y="3327719"/>
              <a:ext cx="868101" cy="8681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F82D3875-578C-9849-9094-D12B6FE410F6}"/>
                </a:ext>
              </a:extLst>
            </p:cNvPr>
            <p:cNvSpPr txBox="1">
              <a:spLocks/>
            </p:cNvSpPr>
            <p:nvPr/>
          </p:nvSpPr>
          <p:spPr>
            <a:xfrm>
              <a:off x="382104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C6DB5269-9F92-124F-9EFB-0B5E49CFC12C}"/>
                </a:ext>
              </a:extLst>
            </p:cNvPr>
            <p:cNvSpPr txBox="1">
              <a:spLocks/>
            </p:cNvSpPr>
            <p:nvPr/>
          </p:nvSpPr>
          <p:spPr>
            <a:xfrm>
              <a:off x="12502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3DF9AC09-C32F-7848-A0E3-9D5E9CA98006}"/>
                </a:ext>
              </a:extLst>
            </p:cNvPr>
            <p:cNvSpPr txBox="1">
              <a:spLocks/>
            </p:cNvSpPr>
            <p:nvPr/>
          </p:nvSpPr>
          <p:spPr>
            <a:xfrm>
              <a:off x="2106732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CFA7C4A-3612-C345-A189-543B61F29B61}"/>
                </a:ext>
              </a:extLst>
            </p:cNvPr>
            <p:cNvSpPr txBox="1">
              <a:spLocks/>
            </p:cNvSpPr>
            <p:nvPr/>
          </p:nvSpPr>
          <p:spPr>
            <a:xfrm>
              <a:off x="297483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342C6220-558E-134C-ADB9-621C3F5FC88D}"/>
                </a:ext>
              </a:extLst>
            </p:cNvPr>
            <p:cNvSpPr txBox="1">
              <a:spLocks/>
            </p:cNvSpPr>
            <p:nvPr/>
          </p:nvSpPr>
          <p:spPr>
            <a:xfrm>
              <a:off x="3854509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26A98E-0B3B-D649-B831-8ECA3D5D07AC}"/>
              </a:ext>
            </a:extLst>
          </p:cNvPr>
          <p:cNvGrpSpPr/>
          <p:nvPr/>
        </p:nvGrpSpPr>
        <p:grpSpPr>
          <a:xfrm>
            <a:off x="6971959" y="1900356"/>
            <a:ext cx="4340506" cy="868101"/>
            <a:chOff x="6794478" y="3327719"/>
            <a:chExt cx="4340506" cy="86810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66CF8A-D4B7-0640-8565-D3974191389E}"/>
                </a:ext>
              </a:extLst>
            </p:cNvPr>
            <p:cNvSpPr/>
            <p:nvPr/>
          </p:nvSpPr>
          <p:spPr>
            <a:xfrm>
              <a:off x="6794479" y="3327719"/>
              <a:ext cx="868101" cy="868101"/>
            </a:xfrm>
            <a:prstGeom prst="rect">
              <a:avLst/>
            </a:prstGeom>
            <a:solidFill>
              <a:srgbClr val="B3C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0E2D77-3B55-5242-B380-4175817554C0}"/>
                </a:ext>
              </a:extLst>
            </p:cNvPr>
            <p:cNvSpPr/>
            <p:nvPr/>
          </p:nvSpPr>
          <p:spPr>
            <a:xfrm>
              <a:off x="7662580" y="3327719"/>
              <a:ext cx="868101" cy="868101"/>
            </a:xfrm>
            <a:prstGeom prst="rect">
              <a:avLst/>
            </a:prstGeom>
            <a:solidFill>
              <a:srgbClr val="7B9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BD00BB-9D42-6243-9736-8E9F8874AA73}"/>
                </a:ext>
              </a:extLst>
            </p:cNvPr>
            <p:cNvSpPr/>
            <p:nvPr/>
          </p:nvSpPr>
          <p:spPr>
            <a:xfrm>
              <a:off x="8530681" y="3327719"/>
              <a:ext cx="868101" cy="868101"/>
            </a:xfrm>
            <a:prstGeom prst="rect">
              <a:avLst/>
            </a:prstGeom>
            <a:solidFill>
              <a:srgbClr val="4975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AFEEF79-D422-7B44-8963-650D1FCB8CAE}"/>
                </a:ext>
              </a:extLst>
            </p:cNvPr>
            <p:cNvSpPr/>
            <p:nvPr/>
          </p:nvSpPr>
          <p:spPr>
            <a:xfrm>
              <a:off x="9398782" y="3327719"/>
              <a:ext cx="868101" cy="868101"/>
            </a:xfrm>
            <a:prstGeom prst="rect">
              <a:avLst/>
            </a:prstGeom>
            <a:solidFill>
              <a:srgbClr val="0B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7089A6-0701-4840-8598-9AAA5958F3F3}"/>
                </a:ext>
              </a:extLst>
            </p:cNvPr>
            <p:cNvSpPr/>
            <p:nvPr/>
          </p:nvSpPr>
          <p:spPr>
            <a:xfrm>
              <a:off x="10266883" y="3327719"/>
              <a:ext cx="868101" cy="868101"/>
            </a:xfrm>
            <a:prstGeom prst="rect">
              <a:avLst/>
            </a:prstGeom>
            <a:solidFill>
              <a:srgbClr val="0041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AE711AD8-A200-934D-BA4B-F4C6307321AF}"/>
                </a:ext>
              </a:extLst>
            </p:cNvPr>
            <p:cNvSpPr txBox="1">
              <a:spLocks/>
            </p:cNvSpPr>
            <p:nvPr/>
          </p:nvSpPr>
          <p:spPr>
            <a:xfrm>
              <a:off x="6794478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D72198E-3F55-524E-9B45-1E7C4E571496}"/>
                </a:ext>
              </a:extLst>
            </p:cNvPr>
            <p:cNvSpPr txBox="1">
              <a:spLocks/>
            </p:cNvSpPr>
            <p:nvPr/>
          </p:nvSpPr>
          <p:spPr>
            <a:xfrm>
              <a:off x="7662580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D4572998-3193-9748-BC2F-A847C2A2FD41}"/>
                </a:ext>
              </a:extLst>
            </p:cNvPr>
            <p:cNvSpPr txBox="1">
              <a:spLocks/>
            </p:cNvSpPr>
            <p:nvPr/>
          </p:nvSpPr>
          <p:spPr>
            <a:xfrm>
              <a:off x="85191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DD2B0AB2-F8FE-344E-B643-8D6D9718EF9D}"/>
                </a:ext>
              </a:extLst>
            </p:cNvPr>
            <p:cNvSpPr txBox="1">
              <a:spLocks/>
            </p:cNvSpPr>
            <p:nvPr/>
          </p:nvSpPr>
          <p:spPr>
            <a:xfrm>
              <a:off x="9387207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23C15460-6F14-C946-A23F-08B4721FF79A}"/>
                </a:ext>
              </a:extLst>
            </p:cNvPr>
            <p:cNvSpPr txBox="1">
              <a:spLocks/>
            </p:cNvSpPr>
            <p:nvPr/>
          </p:nvSpPr>
          <p:spPr>
            <a:xfrm>
              <a:off x="1026688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9D9239-BCD2-0A4E-8663-64AA8D579F28}"/>
              </a:ext>
            </a:extLst>
          </p:cNvPr>
          <p:cNvSpPr txBox="1"/>
          <p:nvPr/>
        </p:nvSpPr>
        <p:spPr>
          <a:xfrm>
            <a:off x="6971959" y="3097411"/>
            <a:ext cx="43405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Minimum font size - </a:t>
            </a:r>
            <a:r>
              <a:rPr lang="en-US" sz="1800" b="1" dirty="0"/>
              <a:t>18pt</a:t>
            </a:r>
            <a:r>
              <a:rPr lang="en-US" sz="1800" b="0" dirty="0"/>
              <a:t>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Font weight - </a:t>
            </a:r>
            <a:r>
              <a:rPr lang="en-US" sz="1800" b="1" dirty="0"/>
              <a:t>Bold </a:t>
            </a:r>
            <a:r>
              <a:rPr lang="en-US" sz="1800" b="0" dirty="0"/>
              <a:t>(when used on background colors, for best accessibility).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Dark Gray </a:t>
            </a:r>
            <a:r>
              <a:rPr lang="en-US" sz="1800" b="1" i="0" dirty="0">
                <a:latin typeface="Arial" panose="020B0604020202020204" pitchFamily="34" charset="0"/>
                <a:cs typeface="Arial" panose="020B0604020202020204" pitchFamily="34" charset="0"/>
              </a:rPr>
              <a:t>#333333 </a:t>
            </a:r>
            <a:r>
              <a:rPr lang="en-US" sz="1800" b="0" dirty="0"/>
              <a:t>Text color on Accent 1 and Accent 2. 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White </a:t>
            </a:r>
            <a:r>
              <a:rPr lang="en-US" sz="1800" b="1" dirty="0"/>
              <a:t>#FFFFFF </a:t>
            </a:r>
            <a:r>
              <a:rPr lang="en-US" sz="1800" b="0" dirty="0"/>
              <a:t>Text color </a:t>
            </a:r>
            <a:br>
              <a:rPr lang="en-US" sz="1800" b="0" dirty="0"/>
            </a:br>
            <a:r>
              <a:rPr lang="en-US" sz="1800" b="0" dirty="0"/>
              <a:t>on Accent 3, Accent 4, and Accent 5.</a:t>
            </a:r>
          </a:p>
        </p:txBody>
      </p:sp>
      <p:sp>
        <p:nvSpPr>
          <p:cNvPr id="36" name="Slide Number Placeholder 7">
            <a:extLst>
              <a:ext uri="{FF2B5EF4-FFF2-40B4-BE49-F238E27FC236}">
                <a16:creationId xmlns:a16="http://schemas.microsoft.com/office/drawing/2014/main" id="{A288E18B-033E-A44C-8898-F37C4900EC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96462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1671826"/>
            <a:ext cx="3044952" cy="694944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200401"/>
            <a:ext cx="10515600" cy="533400"/>
          </a:xfrm>
          <a:prstGeom prst="rect">
            <a:avLst/>
          </a:prstGeom>
        </p:spPr>
        <p:txBody>
          <a:bodyPr/>
          <a:lstStyle>
            <a:lvl1pPr algn="ctr">
              <a:defRPr sz="26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2197100" y="4038600"/>
            <a:ext cx="77978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38C1A4-4BDF-3545-ADF1-6B5DEEC3FB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C6E9E1-8C92-CE11-7E7A-262738E8506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1671826"/>
            <a:ext cx="3044952" cy="69494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4139BB-44D2-859E-5D30-2E5E9F82DDDD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02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1480800" cy="64507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609600" y="1604155"/>
            <a:ext cx="109728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4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 marL="685800" indent="-228600"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1084263" indent="-169863"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2060575" indent="-290513"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F99CEF-867E-6C4D-A0B8-3EB9720EDE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B3B952-A89C-19FB-5489-DB9A11AD3A2C}"/>
              </a:ext>
            </a:extLst>
          </p:cNvPr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35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0972800" cy="914400"/>
          </a:xfrm>
          <a:prstGeom prst="rect">
            <a:avLst/>
          </a:prstGeom>
        </p:spPr>
        <p:txBody>
          <a:bodyPr vert="horz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609600" y="1604155"/>
            <a:ext cx="109728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FFB51-ED4E-D94C-A1DA-F65C9D71BE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CC7FCD9-7739-6325-1D5F-D7BB9C05578C}"/>
              </a:ext>
            </a:extLst>
          </p:cNvPr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45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1480800" cy="64507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609600" y="1604155"/>
            <a:ext cx="109728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4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 marL="685800" indent="-228600"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1084263" indent="-169863"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2060575" indent="-290513"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F99CEF-867E-6C4D-A0B8-3EB9720EDE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0972800" cy="838200"/>
          </a:xfrm>
          <a:prstGeom prst="rect">
            <a:avLst/>
          </a:prstGeom>
        </p:spPr>
        <p:txBody>
          <a:bodyPr vert="horz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711200" y="1600200"/>
            <a:ext cx="49784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/>
            </a:lvl1pPr>
            <a:lvl2pPr marL="685800" indent="-228600">
              <a:defRPr sz="2000"/>
            </a:lvl2pPr>
            <a:lvl3pPr marL="1084263" indent="-169863">
              <a:defRPr sz="2000"/>
            </a:lvl3pPr>
            <a:lvl5pPr marL="2057400" indent="-228600">
              <a:defRPr/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096000" y="1600200"/>
            <a:ext cx="49784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/>
            </a:lvl1pPr>
            <a:lvl2pPr marL="685800" indent="-228600">
              <a:defRPr sz="2000"/>
            </a:lvl2pPr>
            <a:lvl3pPr marL="1084263" indent="-169863">
              <a:defRPr sz="2000"/>
            </a:lvl3pPr>
            <a:lvl5pPr marL="2057400" indent="-228600">
              <a:defRPr/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BCB1FE-0217-9D47-A32D-9A56FC9D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B1BC89-18A2-727E-5B39-DF9280AE6995}"/>
              </a:ext>
            </a:extLst>
          </p:cNvPr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66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0972800" cy="762000"/>
          </a:xfrm>
          <a:prstGeom prst="rect">
            <a:avLst/>
          </a:prstGeom>
        </p:spPr>
        <p:txBody>
          <a:bodyPr vert="horz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609600" y="1600200"/>
            <a:ext cx="51816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6197600" y="1600200"/>
            <a:ext cx="51816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B8BA9-B850-E448-85D8-01DD24CDB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BBA202-A961-9F50-E2BE-24478BB41DD5}"/>
              </a:ext>
            </a:extLst>
          </p:cNvPr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51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1480800" cy="64507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14301"/>
            <a:ext cx="1801368" cy="41148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CC7C1C-FC55-5148-A38E-03B19E3EE6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4B09A42-7048-67CE-2C94-0FE81B4CC847}"/>
              </a:ext>
            </a:extLst>
          </p:cNvPr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0527DA3-A53D-A0EF-E37B-33F7BCA5A93F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14301"/>
            <a:ext cx="1801368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6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53424F4-4D46-8844-8BFC-2705771EBE8F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571D29"/>
              </a:gs>
              <a:gs pos="73000">
                <a:srgbClr val="772432"/>
              </a:gs>
              <a:gs pos="100000">
                <a:srgbClr val="7724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C0252C4-B718-4F4E-9975-7ABBF9C57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113" y="1830811"/>
            <a:ext cx="2775881" cy="4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684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86E8A4-D3AF-3F49-92B4-CD48A44E0F2A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571D29"/>
              </a:gs>
              <a:gs pos="73000">
                <a:srgbClr val="772432"/>
              </a:gs>
              <a:gs pos="100000">
                <a:srgbClr val="7724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2420E5-B19B-524A-8BC9-508D147EF32B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9AF70D-6371-A340-A1FF-58A02DD84A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548366F-DD1B-E444-8E3B-E95A563D0E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EDBFCD6-6E1D-B541-A1AF-99FEDC0C7A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35890702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552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736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216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653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1311304-9C98-8B49-B434-134184A09B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0320AC0-0FC1-8C47-8026-8DEF53359B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36392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ln>
                  <a:noFill/>
                </a:ln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3F4821-83A2-084E-87B9-80099BFD85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D38DF34-14F9-5F41-8070-1BD3DEF20C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5DF8844-5287-1E4A-BF7D-DE2C1E03B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3E7AE11-2C77-954A-BEF0-800001182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09067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0972800" cy="914400"/>
          </a:xfrm>
          <a:prstGeom prst="rect">
            <a:avLst/>
          </a:prstGeom>
        </p:spPr>
        <p:txBody>
          <a:bodyPr vert="horz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609600" y="1604155"/>
            <a:ext cx="109728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FFB51-ED4E-D94C-A1DA-F65C9D71BE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tx1">
              <a:alpha val="10000"/>
            </a:schemeClr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tx1">
              <a:alpha val="10000"/>
            </a:schemeClr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rgbClr val="F5F5F5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tx1">
              <a:alpha val="10000"/>
            </a:schemeClr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B08850D-4BB6-9B4A-BD38-F67B372135E5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9067800" y="6356350"/>
            <a:ext cx="2743200" cy="365125"/>
          </a:xfrm>
        </p:spPr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19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9EF5668-8784-CD4A-AF0C-FFDE6F7B74F6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571D29"/>
              </a:gs>
              <a:gs pos="73000">
                <a:srgbClr val="772432"/>
              </a:gs>
              <a:gs pos="100000">
                <a:srgbClr val="7724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Light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C27FCFA8-EAEC-DB4C-BDE1-6A677569A6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934E530-1F84-824F-A028-D69E97EA42DE}"/>
              </a:ext>
            </a:extLst>
          </p:cNvPr>
          <p:cNvSpPr/>
          <p:nvPr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5851D19-3558-8547-9B05-D02951E476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0" name="Slide Number Placeholder 14">
            <a:extLst>
              <a:ext uri="{FF2B5EF4-FFF2-40B4-BE49-F238E27FC236}">
                <a16:creationId xmlns:a16="http://schemas.microsoft.com/office/drawing/2014/main" id="{7F8834BB-4D10-FF47-A156-295BAAD92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8509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970EED7-D367-6B4C-8EC7-CE97D0D7D127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571D29"/>
              </a:gs>
              <a:gs pos="73000">
                <a:srgbClr val="772432"/>
              </a:gs>
              <a:gs pos="100000">
                <a:srgbClr val="7724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A27FD-DCD3-3544-B54F-6CE33927D8BA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E94052-9097-0040-96BB-ABD151D68A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398F2845-19C3-F84C-B7B0-4BF7D6320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4644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3AA123F-7D5D-5743-842F-4FD61F2A7E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2481057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665245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FDE797-A237-A544-9EF3-41EEC6774AF5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571D29"/>
              </a:gs>
              <a:gs pos="73000">
                <a:srgbClr val="772432"/>
              </a:gs>
              <a:gs pos="100000">
                <a:srgbClr val="7724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25C8691-7E6F-6449-8F4B-64C12952E9C9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293283-D734-4F44-B3FC-723952F7D4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E5ACE5E-8C71-F84C-84A2-7ADD0A4CE8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4D89117C-793E-C74A-A3AD-0EA7A03CF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1123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BA3591F-A97B-7B4D-9589-E936596618B7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571D29"/>
              </a:gs>
              <a:gs pos="73000">
                <a:srgbClr val="772432"/>
              </a:gs>
              <a:gs pos="100000">
                <a:srgbClr val="7724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A11376-EE0E-454A-8528-A1A8B2FD9D25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D770BF-1C25-444D-A9EC-565FA0F00C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1" name="Slide Number Placeholder 14">
            <a:extLst>
              <a:ext uri="{FF2B5EF4-FFF2-40B4-BE49-F238E27FC236}">
                <a16:creationId xmlns:a16="http://schemas.microsoft.com/office/drawing/2014/main" id="{117D0EBC-62DA-2C45-B1C5-72E96B55CB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542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F793A9-ACD0-8144-BA76-AC9911BA49FB}"/>
              </a:ext>
            </a:extLst>
          </p:cNvPr>
          <p:cNvSpPr/>
          <p:nvPr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8298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B6EBAA-75A6-C94A-8351-1846077E50F8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571D29"/>
              </a:gs>
              <a:gs pos="73000">
                <a:srgbClr val="772432"/>
              </a:gs>
              <a:gs pos="100000">
                <a:srgbClr val="7724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AD48D7-EAA2-964B-A120-85C67653E646}"/>
              </a:ext>
            </a:extLst>
          </p:cNvPr>
          <p:cNvCxnSpPr/>
          <p:nvPr/>
        </p:nvCxnSpPr>
        <p:spPr>
          <a:xfrm>
            <a:off x="406402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4999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632447-B762-F14C-9D91-BE4817800ADD}"/>
              </a:ext>
            </a:extLst>
          </p:cNvPr>
          <p:cNvSpPr/>
          <p:nvPr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91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0972800" cy="838200"/>
          </a:xfrm>
          <a:prstGeom prst="rect">
            <a:avLst/>
          </a:prstGeom>
        </p:spPr>
        <p:txBody>
          <a:bodyPr vert="horz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711200" y="1600200"/>
            <a:ext cx="49784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/>
            </a:lvl1pPr>
            <a:lvl2pPr marL="685800" indent="-228600">
              <a:defRPr sz="2000"/>
            </a:lvl2pPr>
            <a:lvl3pPr marL="1084263" indent="-169863">
              <a:defRPr sz="2000"/>
            </a:lvl3pPr>
            <a:lvl5pPr marL="2057400" indent="-228600">
              <a:defRPr/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096000" y="1600200"/>
            <a:ext cx="49784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/>
            </a:lvl1pPr>
            <a:lvl2pPr marL="685800" indent="-228600">
              <a:defRPr sz="2000"/>
            </a:lvl2pPr>
            <a:lvl3pPr marL="1084263" indent="-169863">
              <a:defRPr sz="2000"/>
            </a:lvl3pPr>
            <a:lvl5pPr marL="2057400" indent="-228600">
              <a:defRPr/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BCB1FE-0217-9D47-A32D-9A56FC9D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0972800" cy="762000"/>
          </a:xfrm>
          <a:prstGeom prst="rect">
            <a:avLst/>
          </a:prstGeom>
        </p:spPr>
        <p:txBody>
          <a:bodyPr vert="horz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609600" y="1600200"/>
            <a:ext cx="51816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6197600" y="1600200"/>
            <a:ext cx="51816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B8BA9-B850-E448-85D8-01DD24CDB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1480800" cy="64507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14301"/>
            <a:ext cx="1801368" cy="41148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CC7C1C-FC55-5148-A38E-03B19E3EE6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14301"/>
            <a:ext cx="1801368" cy="41148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78BECB-DD99-6C43-8F6A-964267FEA1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oastmasters International">
            <a:extLst>
              <a:ext uri="{FF2B5EF4-FFF2-40B4-BE49-F238E27FC236}">
                <a16:creationId xmlns:a16="http://schemas.microsoft.com/office/drawing/2014/main" id="{81373B61-26E6-9E41-B3D7-2240926DC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715" y="1830810"/>
            <a:ext cx="2782570" cy="4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82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Relationship Id="rId27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4.emf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14301"/>
            <a:ext cx="1801368" cy="41148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A7A57B-8577-CD44-AAC2-7A56ADCC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Light" charset="0"/>
          <a:ea typeface="Myriad Pro Light" charset="0"/>
          <a:cs typeface="Myriad Pro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oastmasters International">
            <a:extLst>
              <a:ext uri="{FF2B5EF4-FFF2-40B4-BE49-F238E27FC236}">
                <a16:creationId xmlns:a16="http://schemas.microsoft.com/office/drawing/2014/main" id="{C1B32BEE-8B31-7C45-8A6B-9A022FF6895A}"/>
              </a:ext>
            </a:extLst>
          </p:cNvPr>
          <p:cNvPicPr>
            <a:picLocks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87F05EB-4040-A679-D7B1-2D78B7DF9AD8}"/>
              </a:ext>
            </a:extLst>
          </p:cNvPr>
          <p:cNvPicPr>
            <a:picLocks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14301"/>
            <a:ext cx="1801368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4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  <p:sldLayoutId id="2147483765" r:id="rId19"/>
    <p:sldLayoutId id="2147483766" r:id="rId20"/>
    <p:sldLayoutId id="2147483767" r:id="rId21"/>
    <p:sldLayoutId id="2147483768" r:id="rId22"/>
    <p:sldLayoutId id="2147483769" r:id="rId23"/>
    <p:sldLayoutId id="2147483770" r:id="rId24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hf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40">
          <p15:clr>
            <a:srgbClr val="F26B43"/>
          </p15:clr>
        </p15:guide>
        <p15:guide id="3" pos="7440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pos="168">
          <p15:clr>
            <a:srgbClr val="F26B43"/>
          </p15:clr>
        </p15:guide>
        <p15:guide id="8" pos="7512">
          <p15:clr>
            <a:srgbClr val="F26B43"/>
          </p15:clr>
        </p15:guide>
        <p15:guide id="9" orient="horz" pos="376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724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0797D9-27CF-7B4D-9790-D869C58F3F42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571D29"/>
              </a:gs>
              <a:gs pos="73000">
                <a:srgbClr val="772432"/>
              </a:gs>
              <a:gs pos="100000">
                <a:srgbClr val="7724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4D54578-5BB9-2145-AEC0-3E09AB82C02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96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40">
          <p15:clr>
            <a:srgbClr val="F26B43"/>
          </p15:clr>
        </p15:guide>
        <p15:guide id="3" pos="7440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pos="168">
          <p15:clr>
            <a:srgbClr val="F26B43"/>
          </p15:clr>
        </p15:guide>
        <p15:guide id="8" pos="7512">
          <p15:clr>
            <a:srgbClr val="F26B43"/>
          </p15:clr>
        </p15:guide>
        <p15:guide id="9" orient="horz" pos="376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头马百年历程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大区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中区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新会员培训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CN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头马</a:t>
            </a:r>
            <a:r>
              <a:rPr lang="zh-CN" alt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伴随 </a:t>
            </a:r>
            <a:r>
              <a:rPr lang="en-US" altLang="zh-CN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Smedley </a:t>
            </a:r>
            <a:r>
              <a:rPr lang="zh-CN" alt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的一生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9241D70-462A-02C7-3D02-F0DDB42E0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409459"/>
              </p:ext>
            </p:extLst>
          </p:nvPr>
        </p:nvGraphicFramePr>
        <p:xfrm>
          <a:off x="372134" y="1325775"/>
          <a:ext cx="11495802" cy="5404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5706">
                  <a:extLst>
                    <a:ext uri="{9D8B030D-6E8A-4147-A177-3AD203B41FA5}">
                      <a16:colId xmlns:a16="http://schemas.microsoft.com/office/drawing/2014/main" val="1640260763"/>
                    </a:ext>
                  </a:extLst>
                </a:gridCol>
                <a:gridCol w="2436228">
                  <a:extLst>
                    <a:ext uri="{9D8B030D-6E8A-4147-A177-3AD203B41FA5}">
                      <a16:colId xmlns:a16="http://schemas.microsoft.com/office/drawing/2014/main" val="1386850588"/>
                    </a:ext>
                  </a:extLst>
                </a:gridCol>
                <a:gridCol w="1449972">
                  <a:extLst>
                    <a:ext uri="{9D8B030D-6E8A-4147-A177-3AD203B41FA5}">
                      <a16:colId xmlns:a16="http://schemas.microsoft.com/office/drawing/2014/main" val="2705170475"/>
                    </a:ext>
                  </a:extLst>
                </a:gridCol>
                <a:gridCol w="2381962">
                  <a:extLst>
                    <a:ext uri="{9D8B030D-6E8A-4147-A177-3AD203B41FA5}">
                      <a16:colId xmlns:a16="http://schemas.microsoft.com/office/drawing/2014/main" val="3870621503"/>
                    </a:ext>
                  </a:extLst>
                </a:gridCol>
                <a:gridCol w="1428038">
                  <a:extLst>
                    <a:ext uri="{9D8B030D-6E8A-4147-A177-3AD203B41FA5}">
                      <a16:colId xmlns:a16="http://schemas.microsoft.com/office/drawing/2014/main" val="2287506432"/>
                    </a:ext>
                  </a:extLst>
                </a:gridCol>
                <a:gridCol w="2403896">
                  <a:extLst>
                    <a:ext uri="{9D8B030D-6E8A-4147-A177-3AD203B41FA5}">
                      <a16:colId xmlns:a16="http://schemas.microsoft.com/office/drawing/2014/main" val="3233172492"/>
                    </a:ext>
                  </a:extLst>
                </a:gridCol>
              </a:tblGrid>
              <a:tr h="296686">
                <a:tc>
                  <a:txBody>
                    <a:bodyPr/>
                    <a:lstStyle/>
                    <a:p>
                      <a:r>
                        <a:rPr lang="en-CN" sz="1600" dirty="0"/>
                        <a:t>年份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N" sz="1600" dirty="0"/>
                        <a:t>事件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N" sz="1600" dirty="0"/>
                        <a:t>年份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N" sz="1600" dirty="0"/>
                        <a:t>事件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N" sz="1600" dirty="0"/>
                        <a:t>年份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N" sz="1600" dirty="0"/>
                        <a:t>事件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36345"/>
                  </a:ext>
                </a:extLst>
              </a:tr>
              <a:tr h="592509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1878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N" sz="1600" dirty="0"/>
                        <a:t>Ralph C. Smedley 出生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1910 </a:t>
                      </a:r>
                      <a:r>
                        <a:rPr lang="zh-CN" altLang="en-US" sz="1600" dirty="0"/>
                        <a:t>年代 </a:t>
                      </a:r>
                      <a:r>
                        <a:rPr lang="en-US" altLang="zh-CN" sz="1600" dirty="0"/>
                        <a:t>—20 </a:t>
                      </a:r>
                      <a:r>
                        <a:rPr lang="zh-CN" altLang="en-US" sz="1600" dirty="0"/>
                        <a:t>年代初期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持续负责基督教青年会各类教育工作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1935 </a:t>
                      </a:r>
                      <a:r>
                        <a:rPr lang="zh-CN" altLang="en-US" sz="1600" dirty="0"/>
                        <a:t>年 </a:t>
                      </a:r>
                      <a:r>
                        <a:rPr lang="en-US" altLang="zh-CN" sz="1600" dirty="0"/>
                        <a:t>5 </a:t>
                      </a:r>
                      <a:r>
                        <a:rPr lang="zh-CN" altLang="en-US" sz="1600" dirty="0"/>
                        <a:t>月 </a:t>
                      </a:r>
                      <a:r>
                        <a:rPr lang="en-US" altLang="zh-CN" sz="1600" dirty="0"/>
                        <a:t>25 </a:t>
                      </a:r>
                      <a:r>
                        <a:rPr lang="zh-CN" altLang="en-US" sz="1600" dirty="0"/>
                        <a:t>日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一号大区、二号大区获批成立</a:t>
                      </a:r>
                      <a:endParaRPr lang="en-C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436356"/>
                  </a:ext>
                </a:extLst>
              </a:tr>
              <a:tr h="724177">
                <a:tc>
                  <a:txBody>
                    <a:bodyPr/>
                    <a:lstStyle/>
                    <a:p>
                      <a:r>
                        <a:rPr lang="en-US" altLang="zh-CN" sz="1600"/>
                        <a:t>1803</a:t>
                      </a:r>
                      <a:r>
                        <a:rPr lang="zh-CN" altLang="en-US" sz="160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在伊利诺伊州布卢明顿基督教青年会任职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1924 </a:t>
                      </a:r>
                      <a:r>
                        <a:rPr lang="zh-CN" altLang="en-US" sz="1600" dirty="0"/>
                        <a:t>年 </a:t>
                      </a:r>
                      <a:r>
                        <a:rPr lang="en-US" altLang="zh-CN" sz="1600" dirty="0"/>
                        <a:t>11 </a:t>
                      </a:r>
                      <a:r>
                        <a:rPr lang="zh-CN" altLang="en-US" sz="1600" dirty="0"/>
                        <a:t>月 </a:t>
                      </a:r>
                      <a:r>
                        <a:rPr lang="en-US" altLang="zh-CN" sz="1600" dirty="0"/>
                        <a:t>5 </a:t>
                      </a:r>
                      <a:r>
                        <a:rPr lang="zh-CN" altLang="en-US" sz="1600" dirty="0"/>
                        <a:t>日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圣安娜头马俱乐部审议通过</a:t>
                      </a:r>
                      <a:r>
                        <a:rPr lang="en-US" altLang="zh-CN" sz="1600" dirty="0"/>
                        <a:t>《</a:t>
                      </a:r>
                      <a:r>
                        <a:rPr lang="zh-CN" altLang="en-US" sz="1600" dirty="0"/>
                        <a:t>组织备忘录</a:t>
                      </a:r>
                      <a:r>
                        <a:rPr lang="en-US" altLang="zh-CN" sz="1600" dirty="0"/>
                        <a:t>》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1937–1938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创办俱乐部间演讲赛事</a:t>
                      </a:r>
                      <a:endParaRPr lang="en-C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351874"/>
                  </a:ext>
                </a:extLst>
              </a:tr>
              <a:tr h="592509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1903–1905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出任布卢明顿基督教青年会教育主管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1924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首个标准化官方头马俱乐部正式运营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1938–1939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设立年度优秀俱乐部评选</a:t>
                      </a:r>
                      <a:endParaRPr lang="en-C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098374"/>
                  </a:ext>
                </a:extLst>
              </a:tr>
              <a:tr h="709049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1905–1906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正式定名：头马俱乐部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1930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组织开始非正式使用</a:t>
                      </a:r>
                      <a:r>
                        <a:rPr lang="zh-CN" altLang="en-US" sz="1600" b="1" dirty="0"/>
                        <a:t>头马国际</a:t>
                      </a:r>
                      <a:r>
                        <a:rPr lang="zh-CN" altLang="en-US" sz="1600" dirty="0"/>
                        <a:t>名称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1941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N" sz="1600" dirty="0"/>
                        <a:t>Ralph C. Smdeley </a:t>
                      </a:r>
                      <a:r>
                        <a:rPr lang="zh-CN" altLang="en-US" sz="1600" dirty="0"/>
                        <a:t>从圣安娜基督教青年会辞职</a:t>
                      </a:r>
                      <a:endParaRPr lang="en-C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502575"/>
                  </a:ext>
                </a:extLst>
              </a:tr>
              <a:tr h="919137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1906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调任伊利诺伊州弗里波特，担任当地基督教青年会秘书长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1932 </a:t>
                      </a:r>
                      <a:r>
                        <a:rPr lang="zh-CN" altLang="en-US" sz="1600" dirty="0"/>
                        <a:t>年 </a:t>
                      </a:r>
                      <a:r>
                        <a:rPr lang="en-US" altLang="zh-CN" sz="1600" dirty="0"/>
                        <a:t>12 </a:t>
                      </a:r>
                      <a:r>
                        <a:rPr lang="zh-CN" altLang="en-US" sz="1600" dirty="0"/>
                        <a:t>月 </a:t>
                      </a:r>
                      <a:r>
                        <a:rPr lang="en-US" altLang="zh-CN" sz="1600" dirty="0"/>
                        <a:t>19 </a:t>
                      </a:r>
                      <a:r>
                        <a:rPr lang="zh-CN" altLang="en-US" sz="1600" dirty="0"/>
                        <a:t>日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头马国际于加州完成官方法人注册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1947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于</a:t>
                      </a:r>
                      <a:r>
                        <a:rPr lang="en-US" altLang="zh-CN" sz="1600" dirty="0"/>
                        <a:t>《</a:t>
                      </a:r>
                      <a:r>
                        <a:rPr lang="zh-CN" altLang="en-US" sz="1600" dirty="0"/>
                        <a:t>头马人</a:t>
                      </a:r>
                      <a:r>
                        <a:rPr lang="en-US" altLang="zh-CN" sz="1600" dirty="0"/>
                        <a:t>》</a:t>
                      </a:r>
                      <a:r>
                        <a:rPr lang="zh-CN" altLang="en-US" sz="1600" dirty="0"/>
                        <a:t>杂志连载</a:t>
                      </a:r>
                      <a:r>
                        <a:rPr lang="en-US" altLang="zh-CN" sz="1600" dirty="0"/>
                        <a:t>《</a:t>
                      </a:r>
                      <a:r>
                        <a:rPr lang="zh-CN" altLang="en-US" sz="1600" dirty="0"/>
                        <a:t>发声之道</a:t>
                      </a:r>
                      <a:r>
                        <a:rPr lang="en-US" altLang="zh-CN" sz="1600" dirty="0"/>
                        <a:t>》</a:t>
                      </a:r>
                      <a:r>
                        <a:rPr lang="zh-CN" altLang="en-US" sz="1600" dirty="0"/>
                        <a:t>专栏</a:t>
                      </a:r>
                      <a:endParaRPr lang="en-C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4112996"/>
                  </a:ext>
                </a:extLst>
              </a:tr>
              <a:tr h="709049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1907 </a:t>
                      </a:r>
                      <a:r>
                        <a:rPr lang="zh-CN" altLang="en-US" sz="1600" dirty="0"/>
                        <a:t>年 </a:t>
                      </a:r>
                      <a:r>
                        <a:rPr lang="en-US" altLang="zh-CN" sz="1600" dirty="0"/>
                        <a:t>3 </a:t>
                      </a:r>
                      <a:r>
                        <a:rPr lang="zh-CN" altLang="en-US" sz="1600" dirty="0"/>
                        <a:t>月 </a:t>
                      </a:r>
                      <a:r>
                        <a:rPr lang="en-US" altLang="zh-CN" sz="1600" dirty="0"/>
                        <a:t>27 </a:t>
                      </a:r>
                      <a:r>
                        <a:rPr lang="zh-CN" altLang="en-US" sz="1600" dirty="0"/>
                        <a:t>日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伊利诺伊州弗里波特成立首家面向成年人的头马俱乐部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1933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统一全套内部教学出版物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1950 </a:t>
                      </a:r>
                      <a:r>
                        <a:rPr lang="zh-CN" altLang="en-US" sz="1600" dirty="0"/>
                        <a:t>年代后期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全球俱乐部数量突破数千家</a:t>
                      </a:r>
                      <a:endParaRPr lang="en-C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82186"/>
                  </a:ext>
                </a:extLst>
              </a:tr>
              <a:tr h="709049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1907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弗里波特头马俱乐部推行</a:t>
                      </a:r>
                      <a:r>
                        <a:rPr lang="zh-CN" altLang="en-US" sz="1600" b="1" dirty="0"/>
                        <a:t>做中学</a:t>
                      </a:r>
                      <a:r>
                        <a:rPr lang="zh-CN" altLang="en-US" sz="1600" dirty="0"/>
                        <a:t>训练模式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1933 </a:t>
                      </a:r>
                      <a:r>
                        <a:rPr lang="zh-CN" altLang="en-US" sz="1600" dirty="0"/>
                        <a:t>年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创刊</a:t>
                      </a:r>
                      <a:r>
                        <a:rPr lang="en-US" altLang="zh-CN" sz="1600" dirty="0"/>
                        <a:t>《</a:t>
                      </a:r>
                      <a:r>
                        <a:rPr lang="zh-CN" altLang="en-US" sz="1600" dirty="0"/>
                        <a:t>头马人</a:t>
                      </a:r>
                      <a:r>
                        <a:rPr lang="en-US" altLang="zh-CN" sz="1600" dirty="0"/>
                        <a:t>》</a:t>
                      </a:r>
                      <a:r>
                        <a:rPr lang="zh-CN" altLang="en-US" sz="1600" dirty="0"/>
                        <a:t>官方杂志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1965 </a:t>
                      </a:r>
                      <a:r>
                        <a:rPr lang="zh-CN" altLang="en-US" sz="1600" dirty="0"/>
                        <a:t>年 </a:t>
                      </a:r>
                      <a:r>
                        <a:rPr lang="en-US" altLang="zh-CN" sz="1600" dirty="0"/>
                        <a:t>9 </a:t>
                      </a:r>
                      <a:r>
                        <a:rPr lang="zh-CN" altLang="en-US" sz="1600" dirty="0"/>
                        <a:t>月 </a:t>
                      </a:r>
                      <a:r>
                        <a:rPr lang="en-US" altLang="zh-CN" sz="1600" dirty="0"/>
                        <a:t>11 </a:t>
                      </a:r>
                      <a:r>
                        <a:rPr lang="zh-CN" altLang="en-US" sz="1600" dirty="0"/>
                        <a:t>日</a:t>
                      </a:r>
                      <a:endParaRPr lang="en-C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N" sz="1600" dirty="0"/>
                        <a:t>Ralph C. Smedley </a:t>
                      </a:r>
                      <a:r>
                        <a:rPr lang="zh-CN" altLang="en-US" sz="1600" dirty="0"/>
                        <a:t>逝世，享年 </a:t>
                      </a:r>
                      <a:r>
                        <a:rPr lang="en-US" altLang="zh-CN" sz="1600" dirty="0"/>
                        <a:t>87 </a:t>
                      </a:r>
                      <a:r>
                        <a:rPr lang="zh-CN" altLang="en-US" sz="1600" dirty="0"/>
                        <a:t>岁</a:t>
                      </a:r>
                      <a:endParaRPr lang="en-C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292989"/>
                  </a:ext>
                </a:extLst>
              </a:tr>
            </a:tbl>
          </a:graphicData>
        </a:graphic>
      </p:graphicFrame>
      <p:sp>
        <p:nvSpPr>
          <p:cNvPr id="3" name="Frame 2">
            <a:extLst>
              <a:ext uri="{FF2B5EF4-FFF2-40B4-BE49-F238E27FC236}">
                <a16:creationId xmlns:a16="http://schemas.microsoft.com/office/drawing/2014/main" id="{EF3A2A4B-71DB-33EA-070A-E311A710CAE3}"/>
              </a:ext>
            </a:extLst>
          </p:cNvPr>
          <p:cNvSpPr/>
          <p:nvPr/>
        </p:nvSpPr>
        <p:spPr>
          <a:xfrm>
            <a:off x="4208583" y="3559628"/>
            <a:ext cx="3810001" cy="783771"/>
          </a:xfrm>
          <a:prstGeom prst="frame">
            <a:avLst>
              <a:gd name="adj1" fmla="val 4210"/>
            </a:avLst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noFill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F1E1B91E-3521-23F9-069F-9C63C93C50DE}"/>
              </a:ext>
            </a:extLst>
          </p:cNvPr>
          <p:cNvSpPr/>
          <p:nvPr/>
        </p:nvSpPr>
        <p:spPr>
          <a:xfrm>
            <a:off x="4191000" y="6030278"/>
            <a:ext cx="3834106" cy="700167"/>
          </a:xfrm>
          <a:prstGeom prst="frame">
            <a:avLst>
              <a:gd name="adj1" fmla="val 4210"/>
            </a:avLst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noFill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E89BA8B7-96F5-80E7-ED82-47AACBF51A5A}"/>
              </a:ext>
            </a:extLst>
          </p:cNvPr>
          <p:cNvSpPr/>
          <p:nvPr/>
        </p:nvSpPr>
        <p:spPr>
          <a:xfrm>
            <a:off x="8018584" y="1657446"/>
            <a:ext cx="3849352" cy="596306"/>
          </a:xfrm>
          <a:prstGeom prst="frame">
            <a:avLst>
              <a:gd name="adj1" fmla="val 4210"/>
            </a:avLst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noFill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E18ADBD8-8C40-0D30-2F50-DA8E1EE4B58E}"/>
              </a:ext>
            </a:extLst>
          </p:cNvPr>
          <p:cNvSpPr/>
          <p:nvPr/>
        </p:nvSpPr>
        <p:spPr>
          <a:xfrm>
            <a:off x="8004978" y="4269200"/>
            <a:ext cx="3862958" cy="931353"/>
          </a:xfrm>
          <a:prstGeom prst="frame">
            <a:avLst>
              <a:gd name="adj1" fmla="val 4210"/>
            </a:avLst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75307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CN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国家领导人的认可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letter to a politician&#10;&#10;Description automatically generated with medium confidence">
            <a:extLst>
              <a:ext uri="{FF2B5EF4-FFF2-40B4-BE49-F238E27FC236}">
                <a16:creationId xmlns:a16="http://schemas.microsoft.com/office/drawing/2014/main" id="{82EF4763-CEE2-45B4-7BE8-E1E794E18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455266"/>
            <a:ext cx="3303799" cy="4821760"/>
          </a:xfrm>
          <a:prstGeom prst="rect">
            <a:avLst/>
          </a:prstGeom>
        </p:spPr>
      </p:pic>
      <p:pic>
        <p:nvPicPr>
          <p:cNvPr id="7" name="Picture 6" descr="A collage of men shaking hands&#10;&#10;Description automatically generated">
            <a:extLst>
              <a:ext uri="{FF2B5EF4-FFF2-40B4-BE49-F238E27FC236}">
                <a16:creationId xmlns:a16="http://schemas.microsoft.com/office/drawing/2014/main" id="{2D8E314F-F821-C458-B187-6A8A02B14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724076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4111E1-A2E3-DA2C-A0B6-542547F9E787}"/>
              </a:ext>
            </a:extLst>
          </p:cNvPr>
          <p:cNvSpPr/>
          <p:nvPr/>
        </p:nvSpPr>
        <p:spPr>
          <a:xfrm>
            <a:off x="0" y="-8098"/>
            <a:ext cx="12192000" cy="6858000"/>
          </a:xfrm>
          <a:prstGeom prst="rect">
            <a:avLst/>
          </a:prstGeom>
          <a:solidFill>
            <a:srgbClr val="2943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4" name="Picture 3" descr="A plaque with flowers and a vase of flowers&#10;&#10;Description automatically generated">
            <a:extLst>
              <a:ext uri="{FF2B5EF4-FFF2-40B4-BE49-F238E27FC236}">
                <a16:creationId xmlns:a16="http://schemas.microsoft.com/office/drawing/2014/main" id="{0FD0221C-2C44-9144-16D7-BB783AEC1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8098"/>
            <a:ext cx="10287000" cy="69230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4F039A-D9E3-9B80-516B-7F9A2F72EB2F}"/>
              </a:ext>
            </a:extLst>
          </p:cNvPr>
          <p:cNvSpPr/>
          <p:nvPr/>
        </p:nvSpPr>
        <p:spPr>
          <a:xfrm>
            <a:off x="-1343891" y="-1417798"/>
            <a:ext cx="14879782" cy="9677399"/>
          </a:xfrm>
          <a:prstGeom prst="rect">
            <a:avLst/>
          </a:prstGeom>
          <a:solidFill>
            <a:srgbClr val="294364">
              <a:alpha val="8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AEBD508-BAD7-D067-1524-12DEB123DCC0}"/>
              </a:ext>
            </a:extLst>
          </p:cNvPr>
          <p:cNvSpPr txBox="1">
            <a:spLocks/>
          </p:cNvSpPr>
          <p:nvPr/>
        </p:nvSpPr>
        <p:spPr>
          <a:xfrm>
            <a:off x="876300" y="2910840"/>
            <a:ext cx="10439400" cy="1117600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zh-CN" sz="2400" dirty="0">
                <a:solidFill>
                  <a:schemeClr val="bg1"/>
                </a:solidFill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</a:rPr>
              <a:t>一个质朴的构想，以极简的方式落地实践，最终演变为能够惠及万千大众的服务载体，每每念及于此，我内心满是感慨。这恰恰印证了：它切实契合了人们心底真切的需求。”</a:t>
            </a:r>
            <a:r>
              <a:rPr lang="en-US" altLang="zh-CN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– Ralph C. Smedley</a:t>
            </a:r>
            <a:endParaRPr lang="en-US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8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CN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头马走向多元化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erson wearing glasses&#10;&#10;Description automatically generated">
            <a:extLst>
              <a:ext uri="{FF2B5EF4-FFF2-40B4-BE49-F238E27FC236}">
                <a16:creationId xmlns:a16="http://schemas.microsoft.com/office/drawing/2014/main" id="{F81820BC-2F45-E85E-BD71-CB1BC0D077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0" b="22214"/>
          <a:stretch/>
        </p:blipFill>
        <p:spPr>
          <a:xfrm>
            <a:off x="6096000" y="1"/>
            <a:ext cx="6132095" cy="6858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53220D3-BF87-7EC0-58E5-2D6ACD059C5A}"/>
              </a:ext>
            </a:extLst>
          </p:cNvPr>
          <p:cNvSpPr txBox="1">
            <a:spLocks/>
          </p:cNvSpPr>
          <p:nvPr/>
        </p:nvSpPr>
        <p:spPr>
          <a:xfrm>
            <a:off x="990600" y="1962831"/>
            <a:ext cx="4724400" cy="4285569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zh-CN" sz="2100" dirty="0">
                <a:latin typeface="Arial" panose="020B0604020202020204" pitchFamily="34" charset="0"/>
                <a:cs typeface="Arial" panose="020B0604020202020204" pitchFamily="34" charset="0"/>
              </a:rPr>
              <a:t>Helen M. Blanchard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100" kern="0" dirty="0"/>
              <a:t>头马国际</a:t>
            </a:r>
            <a:r>
              <a:rPr lang="zh-CN" altLang="en-US" sz="2100" kern="0" dirty="0">
                <a:solidFill>
                  <a:srgbClr val="800000"/>
                </a:solidFill>
              </a:rPr>
              <a:t>第一位女性国际主席和</a:t>
            </a:r>
            <a:r>
              <a:rPr lang="en-US" altLang="zh-CN" sz="2100" kern="0" dirty="0">
                <a:solidFill>
                  <a:srgbClr val="800000"/>
                </a:solidFill>
              </a:rPr>
              <a:t>DTM</a:t>
            </a:r>
          </a:p>
          <a:p>
            <a:r>
              <a:rPr lang="en-US" altLang="zh-CN" sz="2100" kern="0" dirty="0"/>
              <a:t>1970</a:t>
            </a:r>
            <a:r>
              <a:rPr lang="zh-CN" altLang="en-US" sz="2100" kern="0" dirty="0"/>
              <a:t>年以前一直以 </a:t>
            </a:r>
            <a:r>
              <a:rPr lang="en-US" altLang="zh-CN" sz="2100" kern="0" dirty="0"/>
              <a:t>Homer M. Blanchard </a:t>
            </a:r>
            <a:r>
              <a:rPr lang="zh-CN" altLang="en-US" sz="2100" kern="0" dirty="0"/>
              <a:t>的名字担任俱乐部干事，</a:t>
            </a:r>
            <a:r>
              <a:rPr lang="zh-CN" altLang="en-US" sz="2100" kern="0" dirty="0">
                <a:solidFill>
                  <a:srgbClr val="800000"/>
                </a:solidFill>
              </a:rPr>
              <a:t>“</a:t>
            </a:r>
            <a:r>
              <a:rPr lang="en-US" altLang="zh-CN" sz="2100" kern="0" dirty="0">
                <a:solidFill>
                  <a:srgbClr val="800000"/>
                </a:solidFill>
              </a:rPr>
              <a:t>Homer</a:t>
            </a:r>
            <a:r>
              <a:rPr lang="zh-CN" altLang="en-US" sz="2100" kern="0" dirty="0">
                <a:solidFill>
                  <a:srgbClr val="800000"/>
                </a:solidFill>
              </a:rPr>
              <a:t>” 是男人的名字，由她的俱乐部会员在一次例会上的 </a:t>
            </a:r>
            <a:r>
              <a:rPr lang="en-US" altLang="zh-CN" sz="2100" kern="0" dirty="0">
                <a:solidFill>
                  <a:srgbClr val="800000"/>
                </a:solidFill>
              </a:rPr>
              <a:t>Table</a:t>
            </a:r>
            <a:r>
              <a:rPr lang="zh-CN" altLang="en-US" sz="2100" kern="0" dirty="0">
                <a:solidFill>
                  <a:srgbClr val="800000"/>
                </a:solidFill>
              </a:rPr>
              <a:t> </a:t>
            </a:r>
            <a:r>
              <a:rPr lang="en-US" altLang="zh-CN" sz="2100" kern="0" dirty="0">
                <a:solidFill>
                  <a:srgbClr val="800000"/>
                </a:solidFill>
              </a:rPr>
              <a:t>Topics</a:t>
            </a:r>
            <a:r>
              <a:rPr lang="zh-CN" altLang="en-US" sz="2100" kern="0" dirty="0">
                <a:solidFill>
                  <a:srgbClr val="800000"/>
                </a:solidFill>
              </a:rPr>
              <a:t> 创造</a:t>
            </a:r>
            <a:endParaRPr lang="en-US" altLang="zh-CN" sz="2100" kern="0" dirty="0">
              <a:solidFill>
                <a:srgbClr val="800000"/>
              </a:solidFill>
            </a:endParaRPr>
          </a:p>
          <a:p>
            <a:r>
              <a:rPr lang="zh-CN" altLang="en-US" sz="2100" dirty="0">
                <a:solidFill>
                  <a:srgbClr val="800000"/>
                </a:solidFill>
              </a:rPr>
              <a:t>她受邀赴白宫出席午宴</a:t>
            </a:r>
            <a:r>
              <a:rPr lang="zh-CN" altLang="en-US" sz="2100" dirty="0"/>
              <a:t>，向时任参议院多数党领袖</a:t>
            </a:r>
            <a:r>
              <a:rPr lang="en-US" altLang="zh-CN" sz="2100" dirty="0"/>
              <a:t> Robert Dole </a:t>
            </a:r>
            <a:r>
              <a:rPr lang="zh-CN" altLang="en-US" sz="2100" dirty="0"/>
              <a:t>授予头马主席勋章。</a:t>
            </a:r>
            <a:endParaRPr lang="en-US" sz="2100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54412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giving a flower to a person&#10;&#10;Description automatically generated">
            <a:extLst>
              <a:ext uri="{FF2B5EF4-FFF2-40B4-BE49-F238E27FC236}">
                <a16:creationId xmlns:a16="http://schemas.microsoft.com/office/drawing/2014/main" id="{88F99FC0-046E-B44C-3875-3A98503293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1" b="11920"/>
          <a:stretch/>
        </p:blipFill>
        <p:spPr>
          <a:xfrm>
            <a:off x="0" y="1"/>
            <a:ext cx="12215037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4F039A-D9E3-9B80-516B-7F9A2F72EB2F}"/>
              </a:ext>
            </a:extLst>
          </p:cNvPr>
          <p:cNvSpPr/>
          <p:nvPr/>
        </p:nvSpPr>
        <p:spPr>
          <a:xfrm>
            <a:off x="-914400" y="-896620"/>
            <a:ext cx="14020800" cy="8651240"/>
          </a:xfrm>
          <a:prstGeom prst="rect">
            <a:avLst/>
          </a:prstGeom>
          <a:solidFill>
            <a:srgbClr val="294364">
              <a:alpha val="8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AEBD508-BAD7-D067-1524-12DEB123DCC0}"/>
              </a:ext>
            </a:extLst>
          </p:cNvPr>
          <p:cNvSpPr txBox="1">
            <a:spLocks/>
          </p:cNvSpPr>
          <p:nvPr/>
        </p:nvSpPr>
        <p:spPr>
          <a:xfrm>
            <a:off x="1592668" y="3136900"/>
            <a:ext cx="9029700" cy="584200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zh-CN" sz="2400" dirty="0">
                <a:solidFill>
                  <a:schemeClr val="bg1"/>
                </a:solidFill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</a:rPr>
              <a:t>当你吃透了头马所有精髓，你这一生都将与头马相伴。”</a:t>
            </a:r>
            <a:r>
              <a:rPr lang="en-US" altLang="zh-CN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– Helen M. Blanchard</a:t>
            </a:r>
            <a:endParaRPr lang="en-US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66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CN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Smedley 的后代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erson and person standing on a stage&#10;&#10;Description automatically generated">
            <a:extLst>
              <a:ext uri="{FF2B5EF4-FFF2-40B4-BE49-F238E27FC236}">
                <a16:creationId xmlns:a16="http://schemas.microsoft.com/office/drawing/2014/main" id="{A63C3930-05B1-9A2D-13AB-E9E26A5C95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6" r="32190"/>
          <a:stretch/>
        </p:blipFill>
        <p:spPr>
          <a:xfrm>
            <a:off x="6096000" y="-212687"/>
            <a:ext cx="6096000" cy="7283373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D17FC4-398B-AE6B-E03B-3B34BFEA3000}"/>
              </a:ext>
            </a:extLst>
          </p:cNvPr>
          <p:cNvSpPr txBox="1">
            <a:spLocks/>
          </p:cNvSpPr>
          <p:nvPr/>
        </p:nvSpPr>
        <p:spPr>
          <a:xfrm>
            <a:off x="990600" y="1962831"/>
            <a:ext cx="4724400" cy="4285569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zh-CN" sz="2100" kern="0" dirty="0"/>
              <a:t>Betty Smedley Stephenson</a:t>
            </a:r>
          </a:p>
          <a:p>
            <a:r>
              <a:rPr lang="zh-CN" altLang="en-US" sz="2100" kern="0" dirty="0"/>
              <a:t>头马创始人 </a:t>
            </a:r>
            <a:r>
              <a:rPr lang="en-US" altLang="zh-CN" sz="2100" kern="0" dirty="0"/>
              <a:t>Ralph C. Smedley</a:t>
            </a:r>
            <a:r>
              <a:rPr lang="zh-CN" altLang="en-US" sz="2100" kern="0" dirty="0"/>
              <a:t> 唯一的孩子</a:t>
            </a:r>
            <a:endParaRPr lang="en-US" altLang="zh-CN" sz="2100" kern="0" dirty="0"/>
          </a:p>
          <a:p>
            <a:r>
              <a:rPr lang="zh-CN" altLang="en-US" sz="2100" kern="0" dirty="0">
                <a:solidFill>
                  <a:srgbClr val="800000"/>
                </a:solidFill>
              </a:rPr>
              <a:t>每天放学后和母亲一起帮着父亲分担头马国际多余的工作，打邮件标签，一干就是</a:t>
            </a:r>
            <a:r>
              <a:rPr lang="en-US" altLang="zh-CN" sz="2100" kern="0" dirty="0">
                <a:solidFill>
                  <a:srgbClr val="800000"/>
                </a:solidFill>
              </a:rPr>
              <a:t>40</a:t>
            </a:r>
            <a:r>
              <a:rPr lang="zh-CN" altLang="en-US" sz="2100" kern="0" dirty="0">
                <a:solidFill>
                  <a:srgbClr val="800000"/>
                </a:solidFill>
              </a:rPr>
              <a:t>多年</a:t>
            </a:r>
            <a:endParaRPr lang="en-US" altLang="zh-CN" sz="2100" kern="0" dirty="0">
              <a:solidFill>
                <a:srgbClr val="800000"/>
              </a:solidFill>
            </a:endParaRPr>
          </a:p>
          <a:p>
            <a:r>
              <a:rPr lang="zh-CN" altLang="en-US" sz="2100" kern="0" dirty="0"/>
              <a:t>父母亲死后的</a:t>
            </a:r>
            <a:r>
              <a:rPr lang="en-US" altLang="zh-CN" sz="2100" kern="0" dirty="0"/>
              <a:t>23</a:t>
            </a:r>
            <a:r>
              <a:rPr lang="zh-CN" altLang="en-US" sz="2100" kern="0" dirty="0"/>
              <a:t>年里，依旧在头马总部帮忙，帮助设计了总部里创始人的房间</a:t>
            </a:r>
            <a:endParaRPr lang="en-US" altLang="zh-CN" sz="2100" kern="0" dirty="0"/>
          </a:p>
          <a:p>
            <a:endParaRPr lang="en-US" sz="2000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84636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4C07C9-859B-0ABB-7615-A25DDBCF46B6}"/>
              </a:ext>
            </a:extLst>
          </p:cNvPr>
          <p:cNvSpPr/>
          <p:nvPr/>
        </p:nvSpPr>
        <p:spPr>
          <a:xfrm>
            <a:off x="381000" y="990600"/>
            <a:ext cx="914400" cy="5334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4" name="Picture 3" descr="A map of china with red and black areas&#10;&#10;Description automatically generated">
            <a:extLst>
              <a:ext uri="{FF2B5EF4-FFF2-40B4-BE49-F238E27FC236}">
                <a16:creationId xmlns:a16="http://schemas.microsoft.com/office/drawing/2014/main" id="{029272E1-FFB9-9D33-DCB1-507CEE49AE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" t="210" r="222" b="8492"/>
          <a:stretch/>
        </p:blipFill>
        <p:spPr>
          <a:xfrm>
            <a:off x="0" y="23247"/>
            <a:ext cx="12192000" cy="6858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54A774D-4FC3-CB69-5297-B459C47BDB08}"/>
              </a:ext>
            </a:extLst>
          </p:cNvPr>
          <p:cNvSpPr txBox="1">
            <a:spLocks/>
          </p:cNvSpPr>
          <p:nvPr/>
        </p:nvSpPr>
        <p:spPr>
          <a:xfrm>
            <a:off x="3162300" y="283804"/>
            <a:ext cx="5867400" cy="704168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zh-CN" sz="4000" kern="0" dirty="0"/>
              <a:t>17000+</a:t>
            </a:r>
            <a:r>
              <a:rPr lang="zh-CN" altLang="en-US" sz="4000" kern="0" dirty="0"/>
              <a:t>会员 </a:t>
            </a:r>
            <a:r>
              <a:rPr lang="en-US" altLang="zh-CN" sz="4000" kern="0" dirty="0"/>
              <a:t>675+</a:t>
            </a:r>
            <a:r>
              <a:rPr lang="zh-CN" altLang="en-US" sz="4000" kern="0" dirty="0"/>
              <a:t>俱乐部  </a:t>
            </a:r>
            <a:endParaRPr lang="en-US" altLang="zh-CN" sz="4000" kern="0" dirty="0"/>
          </a:p>
          <a:p>
            <a:endParaRPr lang="en-US" sz="2000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71994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AEBD508-BAD7-D067-1524-12DEB123DCC0}"/>
              </a:ext>
            </a:extLst>
          </p:cNvPr>
          <p:cNvSpPr txBox="1">
            <a:spLocks/>
          </p:cNvSpPr>
          <p:nvPr/>
        </p:nvSpPr>
        <p:spPr>
          <a:xfrm>
            <a:off x="1196423" y="2281237"/>
            <a:ext cx="9799154" cy="2295525"/>
          </a:xfrm>
          <a:solidFill>
            <a:schemeClr val="accent4">
              <a:lumMod val="95000"/>
              <a:lumOff val="5000"/>
            </a:schemeClr>
          </a:solidFill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zh-CN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“</a:t>
            </a:r>
            <a:r>
              <a:rPr lang="en-US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Smedley </a:t>
            </a:r>
            <a:r>
              <a:rPr lang="zh-CN" altLang="en-US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曾撰文写道，</a:t>
            </a:r>
            <a:r>
              <a:rPr lang="zh-CN" altLang="en-US" sz="2400" dirty="0">
                <a:solidFill>
                  <a:srgbClr val="800000"/>
                </a:solidFill>
              </a:rPr>
              <a:t>他从未预想过未来会拥有五百个俱乐部</a:t>
            </a:r>
            <a:r>
              <a:rPr lang="zh-CN" altLang="en-US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。如今，历经漫长岁月，全球已陆续诞生了数万个俱乐部，数百万人参与过这套体系，俱乐部遍及 </a:t>
            </a:r>
            <a:r>
              <a:rPr lang="en-US" altLang="zh-CN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145 </a:t>
            </a:r>
            <a:r>
              <a:rPr lang="zh-CN" altLang="en-US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个乃至更多国家。</a:t>
            </a:r>
            <a:r>
              <a:rPr lang="zh-CN" altLang="en-US" sz="2400" dirty="0">
                <a:solidFill>
                  <a:srgbClr val="800000"/>
                </a:solidFill>
              </a:rPr>
              <a:t>倘若他看到头马已然落地印度、俄罗斯、中国等国家，想必会十分震撼。</a:t>
            </a:r>
            <a:r>
              <a:rPr lang="zh-CN" altLang="en-US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头马早期稳步发展之际，这些地区并未对外开放，</a:t>
            </a:r>
            <a:r>
              <a:rPr lang="en-US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Smedley </a:t>
            </a:r>
            <a:r>
              <a:rPr lang="zh-CN" altLang="en-US" sz="240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以及和他同辈的先行者根本无法踏足这些地方。”</a:t>
            </a:r>
            <a:r>
              <a:rPr lang="en-US" altLang="zh-CN" sz="2400" dirty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 – </a:t>
            </a:r>
            <a:r>
              <a:rPr lang="zh-CN" altLang="en-US" sz="2400" dirty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现任头马国际</a:t>
            </a:r>
            <a:r>
              <a:rPr lang="en-US" altLang="zh-CN" sz="2400" dirty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CEO Daniel Rex</a:t>
            </a:r>
            <a:endParaRPr lang="en-US" sz="2400" kern="0" dirty="0">
              <a:solidFill>
                <a:schemeClr val="tx2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4C07C9-859B-0ABB-7615-A25DDBCF46B6}"/>
              </a:ext>
            </a:extLst>
          </p:cNvPr>
          <p:cNvSpPr/>
          <p:nvPr/>
        </p:nvSpPr>
        <p:spPr>
          <a:xfrm>
            <a:off x="381000" y="990600"/>
            <a:ext cx="914400" cy="5334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1338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感谢您加入我们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大区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zh-CN" altLang="en-US" dirty="0">
                <a:latin typeface="Arial" panose="020B0604020202020204" pitchFamily="34" charset="0"/>
                <a:cs typeface="Arial" panose="020B0604020202020204" pitchFamily="34" charset="0"/>
              </a:rPr>
              <a:t>中区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新会员培训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8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关于讲师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person in a suit&#10;&#10;Description automatically generated">
            <a:extLst>
              <a:ext uri="{FF2B5EF4-FFF2-40B4-BE49-F238E27FC236}">
                <a16:creationId xmlns:a16="http://schemas.microsoft.com/office/drawing/2014/main" id="{8AA11BB2-7038-0DAD-CB8F-9A88C3C91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802" y="1249232"/>
            <a:ext cx="3783155" cy="4999168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665C1B-F2E8-A85C-FB1D-84055B9688F5}"/>
              </a:ext>
            </a:extLst>
          </p:cNvPr>
          <p:cNvSpPr txBox="1">
            <a:spLocks/>
          </p:cNvSpPr>
          <p:nvPr/>
        </p:nvSpPr>
        <p:spPr>
          <a:xfrm>
            <a:off x="990600" y="1962831"/>
            <a:ext cx="5486400" cy="4285569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高黎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Runfeng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Bruce Yu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Sea Dragons Gavel Club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(GC-28679174)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创会会长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家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Gavel Clubs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的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Club Sponsor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kern="0" dirty="0" err="1"/>
              <a:t>头马杂志</a:t>
            </a:r>
            <a:r>
              <a:rPr lang="zh-CN" altLang="en-US" sz="2000" kern="0" dirty="0"/>
              <a:t> （</a:t>
            </a:r>
            <a:r>
              <a:rPr lang="en-US" altLang="zh-CN" sz="2000" i="1" kern="0" dirty="0"/>
              <a:t>Toastmaster </a:t>
            </a:r>
            <a:r>
              <a:rPr lang="en-US" altLang="zh-CN" sz="2000" kern="0" dirty="0"/>
              <a:t>magazine)</a:t>
            </a:r>
            <a:r>
              <a:rPr lang="zh-CN" altLang="en-US" sz="2000" kern="0" dirty="0"/>
              <a:t> 文章作者，</a:t>
            </a:r>
            <a:r>
              <a:rPr lang="zh-CN" altLang="en-US" sz="2000" kern="0" dirty="0">
                <a:solidFill>
                  <a:srgbClr val="800000"/>
                </a:solidFill>
              </a:rPr>
              <a:t>创刊</a:t>
            </a:r>
            <a:r>
              <a:rPr lang="en-US" altLang="zh-CN" sz="2000" kern="0" dirty="0">
                <a:solidFill>
                  <a:srgbClr val="800000"/>
                </a:solidFill>
              </a:rPr>
              <a:t>96</a:t>
            </a:r>
            <a:r>
              <a:rPr lang="zh-CN" altLang="en-US" sz="2000" kern="0" dirty="0">
                <a:solidFill>
                  <a:srgbClr val="800000"/>
                </a:solidFill>
              </a:rPr>
              <a:t>年以来首篇学生文章的作者</a:t>
            </a:r>
            <a:endParaRPr lang="en-US" altLang="zh-CN" sz="2000" kern="0" dirty="0">
              <a:solidFill>
                <a:srgbClr val="800000"/>
              </a:solidFill>
            </a:endParaRPr>
          </a:p>
          <a:p>
            <a:r>
              <a:rPr lang="zh-CN" altLang="en-US" sz="2000" kern="0" dirty="0"/>
              <a:t>头马博客 （</a:t>
            </a:r>
            <a:r>
              <a:rPr lang="en-US" altLang="zh-CN" sz="2000" kern="0" dirty="0"/>
              <a:t>The Toastmasters Podcast) </a:t>
            </a:r>
            <a:r>
              <a:rPr lang="zh-CN" altLang="en-US" sz="2000" kern="0" dirty="0"/>
              <a:t>采访嘉宾，</a:t>
            </a:r>
            <a:r>
              <a:rPr lang="zh-CN" altLang="en-US" sz="2000" kern="0" dirty="0">
                <a:solidFill>
                  <a:srgbClr val="800000"/>
                </a:solidFill>
              </a:rPr>
              <a:t>首位来自中国大陆的采访嘉宾</a:t>
            </a:r>
            <a:endParaRPr lang="en-US" altLang="zh-CN" sz="2000" kern="0" dirty="0">
              <a:solidFill>
                <a:srgbClr val="800000"/>
              </a:solidFill>
            </a:endParaRPr>
          </a:p>
          <a:p>
            <a:r>
              <a:rPr lang="zh-CN" altLang="en-US" sz="2000" kern="0" dirty="0">
                <a:solidFill>
                  <a:srgbClr val="800000"/>
                </a:solidFill>
              </a:rPr>
              <a:t>头马 </a:t>
            </a:r>
            <a:r>
              <a:rPr lang="en-US" altLang="zh-CN" sz="2000" kern="0" dirty="0">
                <a:solidFill>
                  <a:srgbClr val="800000"/>
                </a:solidFill>
              </a:rPr>
              <a:t>Smedley</a:t>
            </a:r>
            <a:r>
              <a:rPr lang="zh-CN" altLang="en-US" sz="2000" kern="0" dirty="0">
                <a:solidFill>
                  <a:srgbClr val="800000"/>
                </a:solidFill>
              </a:rPr>
              <a:t> 基金捐款人 </a:t>
            </a:r>
            <a:r>
              <a:rPr lang="en-US" altLang="zh-CN" sz="2000" kern="0" dirty="0"/>
              <a:t>&amp;</a:t>
            </a:r>
            <a:r>
              <a:rPr lang="zh-CN" altLang="en-US" sz="2000" kern="0" dirty="0"/>
              <a:t> </a:t>
            </a:r>
            <a:r>
              <a:rPr lang="en-US" altLang="zh-CN" sz="2000" kern="0" dirty="0"/>
              <a:t>118</a:t>
            </a:r>
            <a:r>
              <a:rPr lang="zh-CN" altLang="en-US" sz="2000" kern="0" dirty="0"/>
              <a:t>大区</a:t>
            </a:r>
            <a:r>
              <a:rPr lang="en-US" altLang="zh-CN" sz="2000" kern="0" dirty="0"/>
              <a:t>2026</a:t>
            </a:r>
            <a:r>
              <a:rPr lang="zh-CN" altLang="en-US" sz="2000" kern="0" dirty="0"/>
              <a:t>年广佛峰会赞助人</a:t>
            </a:r>
            <a:endParaRPr lang="en-US" altLang="zh-CN" sz="2000" kern="0" dirty="0"/>
          </a:p>
          <a:p>
            <a:r>
              <a:rPr lang="zh-CN" altLang="en-US" sz="2000" kern="0" dirty="0"/>
              <a:t>目前就读于惠州华润小径湾贝赛思国际学校</a:t>
            </a:r>
            <a:endParaRPr lang="en-US" altLang="zh-CN" sz="2000" kern="0" dirty="0"/>
          </a:p>
          <a:p>
            <a:endParaRPr lang="en-US" altLang="zh-CN" sz="2000" kern="0" dirty="0"/>
          </a:p>
          <a:p>
            <a:endParaRPr lang="en-US" sz="2000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0548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24300" y="3106462"/>
            <a:ext cx="4343400" cy="6450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CN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头马国际哪一年成立的</a:t>
            </a:r>
            <a:r>
              <a:rPr lang="zh-CN" alt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？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00FEC6-3BD4-7165-2000-5131110B363A}"/>
              </a:ext>
            </a:extLst>
          </p:cNvPr>
          <p:cNvSpPr/>
          <p:nvPr/>
        </p:nvSpPr>
        <p:spPr>
          <a:xfrm>
            <a:off x="381000" y="1066800"/>
            <a:ext cx="1066800" cy="5334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57985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一切的开始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person sitting at a desk writing on papers&#10;&#10;Description automatically generated">
            <a:extLst>
              <a:ext uri="{FF2B5EF4-FFF2-40B4-BE49-F238E27FC236}">
                <a16:creationId xmlns:a16="http://schemas.microsoft.com/office/drawing/2014/main" id="{DC7201BF-DB49-C93B-2CF6-8F1BF5600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00" y="0"/>
            <a:ext cx="61468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3F3D5C-1F29-9418-3482-53D6EBF5B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962831"/>
            <a:ext cx="4343400" cy="428556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2100" dirty="0">
                <a:latin typeface="+mn-lt"/>
                <a:cs typeface="Arial" panose="020B0604020202020204" pitchFamily="34" charset="0"/>
              </a:rPr>
              <a:t>1903</a:t>
            </a:r>
            <a:r>
              <a:rPr lang="zh-CN" altLang="en-US" sz="2100" dirty="0">
                <a:latin typeface="+mn-lt"/>
                <a:cs typeface="Arial" panose="020B0604020202020204" pitchFamily="34" charset="0"/>
              </a:rPr>
              <a:t>年</a:t>
            </a:r>
            <a:r>
              <a:rPr lang="en-US" altLang="zh-CN" sz="2100" dirty="0">
                <a:latin typeface="+mn-lt"/>
                <a:cs typeface="Arial" panose="020B0604020202020204" pitchFamily="34" charset="0"/>
              </a:rPr>
              <a:t>, </a:t>
            </a:r>
            <a:r>
              <a:rPr lang="zh-CN" altLang="en-US" sz="2100" dirty="0">
                <a:latin typeface="+mn-lt"/>
                <a:cs typeface="Arial" panose="020B0604020202020204" pitchFamily="34" charset="0"/>
              </a:rPr>
              <a:t>头马创始人</a:t>
            </a:r>
            <a:r>
              <a:rPr lang="en-US" altLang="zh-CN" sz="2100" dirty="0">
                <a:latin typeface="+mn-lt"/>
                <a:cs typeface="Arial" panose="020B0604020202020204" pitchFamily="34" charset="0"/>
              </a:rPr>
              <a:t> Ralph </a:t>
            </a:r>
            <a:r>
              <a:rPr lang="en-US" altLang="zh-CN" sz="2100" dirty="0" err="1">
                <a:latin typeface="+mn-lt"/>
                <a:cs typeface="Arial" panose="020B0604020202020204" pitchFamily="34" charset="0"/>
              </a:rPr>
              <a:t>Chesnut</a:t>
            </a:r>
            <a:r>
              <a:rPr lang="en-US" altLang="zh-CN" sz="2100" dirty="0">
                <a:latin typeface="+mn-lt"/>
                <a:cs typeface="Arial" panose="020B0604020202020204" pitchFamily="34" charset="0"/>
              </a:rPr>
              <a:t> Smedley </a:t>
            </a:r>
            <a:r>
              <a:rPr lang="zh-CN" altLang="en-US" sz="2100" dirty="0">
                <a:latin typeface="+mn-lt"/>
                <a:cs typeface="Arial" panose="020B0604020202020204" pitchFamily="34" charset="0"/>
              </a:rPr>
              <a:t>从</a:t>
            </a:r>
            <a:r>
              <a:rPr lang="zh-CN" altLang="en-US" sz="2100" dirty="0">
                <a:latin typeface="+mn-lt"/>
              </a:rPr>
              <a:t>伊利诺伊卫斯理大学毕业，</a:t>
            </a:r>
            <a:r>
              <a:rPr lang="zh-CN" altLang="en-US" sz="2100" dirty="0">
                <a:solidFill>
                  <a:srgbClr val="800000"/>
                </a:solidFill>
                <a:latin typeface="+mn-lt"/>
                <a:cs typeface="Arial" panose="020B0604020202020204" pitchFamily="34" charset="0"/>
              </a:rPr>
              <a:t>加入</a:t>
            </a:r>
            <a:r>
              <a:rPr lang="zh-CN" altLang="en-US" sz="2100" dirty="0">
                <a:solidFill>
                  <a:srgbClr val="800000"/>
                </a:solidFill>
              </a:rPr>
              <a:t>伊利诺伊州布卢明顿</a:t>
            </a:r>
            <a:r>
              <a:rPr lang="zh-CN" altLang="en-US" sz="2100" kern="0" dirty="0">
                <a:solidFill>
                  <a:srgbClr val="800000"/>
                </a:solidFill>
              </a:rPr>
              <a:t>的</a:t>
            </a:r>
            <a:r>
              <a:rPr lang="zh-CN" altLang="en-US" sz="2100" dirty="0">
                <a:solidFill>
                  <a:srgbClr val="800000"/>
                </a:solidFill>
                <a:latin typeface="+mn-lt"/>
                <a:cs typeface="Arial" panose="020B0604020202020204" pitchFamily="34" charset="0"/>
              </a:rPr>
              <a:t>青年基督教会</a:t>
            </a:r>
            <a:endParaRPr lang="en-US" altLang="zh-CN" sz="2100" dirty="0">
              <a:solidFill>
                <a:srgbClr val="80000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zh-CN" altLang="en-US" sz="2100" dirty="0"/>
              <a:t>既然存在这份需求，那我们理应尽力去满足它</a:t>
            </a:r>
            <a:endParaRPr lang="en-US" altLang="zh-CN" sz="2100" dirty="0">
              <a:latin typeface="+mn-lt"/>
              <a:cs typeface="Arial" panose="020B0604020202020204" pitchFamily="34" charset="0"/>
            </a:endParaRPr>
          </a:p>
          <a:p>
            <a:r>
              <a:rPr lang="en-US" altLang="zh-CN" sz="2100" dirty="0"/>
              <a:t>Bloomington Toastmasters Club </a:t>
            </a:r>
            <a:r>
              <a:rPr lang="zh-CN" altLang="en-US" sz="2100" dirty="0"/>
              <a:t>布卢明顿头马俱乐部 （</a:t>
            </a:r>
            <a:r>
              <a:rPr lang="en-US" altLang="zh-CN" sz="2100" dirty="0"/>
              <a:t>1903</a:t>
            </a:r>
            <a:r>
              <a:rPr lang="zh-CN" altLang="en-US" sz="2100" dirty="0"/>
              <a:t>）</a:t>
            </a:r>
            <a:endParaRPr lang="en-US" sz="2100" kern="0" dirty="0"/>
          </a:p>
        </p:txBody>
      </p:sp>
    </p:spTree>
    <p:extLst>
      <p:ext uri="{BB962C8B-B14F-4D97-AF65-F5344CB8AC3E}">
        <p14:creationId xmlns:p14="http://schemas.microsoft.com/office/powerpoint/2010/main" val="147626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 suit and tie&#10;&#10;Description automatically generated">
            <a:extLst>
              <a:ext uri="{FF2B5EF4-FFF2-40B4-BE49-F238E27FC236}">
                <a16:creationId xmlns:a16="http://schemas.microsoft.com/office/drawing/2014/main" id="{B4C55458-7E85-1ABB-F86C-4714178FFE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60"/>
          <a:stretch/>
        </p:blipFill>
        <p:spPr>
          <a:xfrm>
            <a:off x="7257" y="40640"/>
            <a:ext cx="12217400" cy="67767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5D80D1B-A703-EC21-D991-B230300EA627}"/>
              </a:ext>
            </a:extLst>
          </p:cNvPr>
          <p:cNvSpPr/>
          <p:nvPr/>
        </p:nvSpPr>
        <p:spPr>
          <a:xfrm>
            <a:off x="-1828800" y="-934721"/>
            <a:ext cx="14859000" cy="8727440"/>
          </a:xfrm>
          <a:prstGeom prst="rect">
            <a:avLst/>
          </a:prstGeom>
          <a:solidFill>
            <a:srgbClr val="294364">
              <a:alpha val="8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DEB06E-1378-49E6-3639-AF197688664E}"/>
              </a:ext>
            </a:extLst>
          </p:cNvPr>
          <p:cNvSpPr txBox="1">
            <a:spLocks/>
          </p:cNvSpPr>
          <p:nvPr/>
        </p:nvSpPr>
        <p:spPr>
          <a:xfrm>
            <a:off x="952500" y="3038815"/>
            <a:ext cx="10287000" cy="780369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zh-CN" altLang="en-US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</a:rPr>
              <a:t>‘头马俱乐部’这一名称传递出一种轻松融洽的社交氛围，完全脱离工作与学习的束缚。</a:t>
            </a:r>
            <a:r>
              <a:rPr lang="en-US" altLang="zh-CN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” – Ralph C. Smedley</a:t>
            </a:r>
            <a:endParaRPr lang="en-US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2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CN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第一家成人俱乐部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92BB9D41-E944-470F-4667-03E290F50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962831"/>
            <a:ext cx="4343400" cy="299016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2100" dirty="0"/>
              <a:t>Freeport Toastmasters Club </a:t>
            </a:r>
            <a:r>
              <a:rPr lang="zh-CN" altLang="en-US" sz="2100" dirty="0"/>
              <a:t>弗里波特头马俱乐部（</a:t>
            </a:r>
            <a:r>
              <a:rPr lang="en-US" altLang="zh-CN" sz="2100" dirty="0"/>
              <a:t>1907</a:t>
            </a:r>
            <a:r>
              <a:rPr lang="zh-CN" altLang="en-US" sz="2100" dirty="0"/>
              <a:t>）</a:t>
            </a:r>
            <a:endParaRPr lang="en-US" altLang="zh-CN" sz="2100" dirty="0"/>
          </a:p>
          <a:p>
            <a:r>
              <a:rPr lang="en-US" sz="2100" kern="0" dirty="0" err="1"/>
              <a:t>第一个为男人打造的俱乐部</a:t>
            </a:r>
            <a:r>
              <a:rPr lang="zh-CN" altLang="en-US" sz="2100" kern="0" dirty="0"/>
              <a:t>，</a:t>
            </a:r>
            <a:r>
              <a:rPr lang="zh-CN" altLang="en-US" sz="2100" kern="0" dirty="0">
                <a:solidFill>
                  <a:srgbClr val="800000"/>
                </a:solidFill>
              </a:rPr>
              <a:t>包含了</a:t>
            </a:r>
            <a:r>
              <a:rPr lang="zh-CN" altLang="en-US" sz="2100" dirty="0">
                <a:solidFill>
                  <a:srgbClr val="800000"/>
                </a:solidFill>
              </a:rPr>
              <a:t>律师、医生、销售人员、实业家与商人</a:t>
            </a:r>
            <a:r>
              <a:rPr lang="zh-CN" altLang="en-US" sz="2100" dirty="0"/>
              <a:t>，皆是这座城市里颇具声望的上流人士 </a:t>
            </a:r>
            <a:endParaRPr lang="en-US" altLang="zh-CN" sz="2100" dirty="0"/>
          </a:p>
          <a:p>
            <a:r>
              <a:rPr lang="zh-CN" altLang="en-US" sz="2100" dirty="0"/>
              <a:t>第一次使用 </a:t>
            </a:r>
            <a:r>
              <a:rPr lang="en-US" altLang="zh-CN" sz="2100" dirty="0"/>
              <a:t>Learn by Doing </a:t>
            </a:r>
            <a:r>
              <a:rPr lang="zh-CN" altLang="en-US" sz="2100" dirty="0"/>
              <a:t>这一教育方法</a:t>
            </a:r>
            <a:endParaRPr lang="en-US" altLang="zh-CN" sz="2100" dirty="0"/>
          </a:p>
        </p:txBody>
      </p:sp>
      <p:pic>
        <p:nvPicPr>
          <p:cNvPr id="23" name="Picture 22" descr="A close up of a paper&#10;&#10;Description automatically generated">
            <a:extLst>
              <a:ext uri="{FF2B5EF4-FFF2-40B4-BE49-F238E27FC236}">
                <a16:creationId xmlns:a16="http://schemas.microsoft.com/office/drawing/2014/main" id="{76D5A2E3-584D-CED7-7C27-D0B88E9907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4" t="303" r="31509" b="-303"/>
          <a:stretch/>
        </p:blipFill>
        <p:spPr>
          <a:xfrm>
            <a:off x="6096000" y="23885"/>
            <a:ext cx="6096000" cy="68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8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men sitting at tables&#10;&#10;Description automatically generated">
            <a:extLst>
              <a:ext uri="{FF2B5EF4-FFF2-40B4-BE49-F238E27FC236}">
                <a16:creationId xmlns:a16="http://schemas.microsoft.com/office/drawing/2014/main" id="{0EEB3D31-E0DA-D87D-30B2-B45106C87E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" t="13288" r="-152" b="914"/>
          <a:stretch/>
        </p:blipFill>
        <p:spPr>
          <a:xfrm>
            <a:off x="0" y="25400"/>
            <a:ext cx="12192000" cy="6858000"/>
          </a:xfrm>
          <a:prstGeom prst="rect">
            <a:avLst/>
          </a:prstGeom>
        </p:spPr>
      </p:pic>
      <p:pic>
        <p:nvPicPr>
          <p:cNvPr id="4" name="Picture 3" descr="A group of magazines on a table&#10;&#10;Description automatically generated">
            <a:extLst>
              <a:ext uri="{FF2B5EF4-FFF2-40B4-BE49-F238E27FC236}">
                <a16:creationId xmlns:a16="http://schemas.microsoft.com/office/drawing/2014/main" id="{BB3A89C9-82E1-21DA-6147-A00CE59C0E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2" r="13532"/>
          <a:stretch/>
        </p:blipFill>
        <p:spPr>
          <a:xfrm>
            <a:off x="0" y="-53340"/>
            <a:ext cx="12192000" cy="70459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4F039A-D9E3-9B80-516B-7F9A2F72EB2F}"/>
              </a:ext>
            </a:extLst>
          </p:cNvPr>
          <p:cNvSpPr/>
          <p:nvPr/>
        </p:nvSpPr>
        <p:spPr>
          <a:xfrm>
            <a:off x="-1752600" y="-1074239"/>
            <a:ext cx="14418129" cy="9006477"/>
          </a:xfrm>
          <a:prstGeom prst="rect">
            <a:avLst/>
          </a:prstGeom>
          <a:solidFill>
            <a:srgbClr val="294364">
              <a:alpha val="8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AEBD508-BAD7-D067-1524-12DEB123DCC0}"/>
              </a:ext>
            </a:extLst>
          </p:cNvPr>
          <p:cNvSpPr txBox="1">
            <a:spLocks/>
          </p:cNvSpPr>
          <p:nvPr/>
        </p:nvSpPr>
        <p:spPr>
          <a:xfrm>
            <a:off x="876300" y="2872740"/>
            <a:ext cx="10439400" cy="1193800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zh-CN" sz="2400" dirty="0">
                <a:solidFill>
                  <a:schemeClr val="bg1"/>
                </a:solidFill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</a:rPr>
              <a:t>俱乐部开展的每一项活动都兼具双重意义：其一，保障俱乐部整套运营体系顺利运转；其二，让会员习得各类实用能力，助力其应对日常各类人际交往事务”</a:t>
            </a:r>
            <a:r>
              <a:rPr lang="en-US" altLang="zh-CN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– Ralph C. Smedley</a:t>
            </a:r>
            <a:endParaRPr lang="en-US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37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CN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第一家头马俱乐部</a:t>
            </a:r>
            <a:endParaRPr lang="en-US" sz="3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92BB9D41-E944-470F-4667-03E290F50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962831"/>
            <a:ext cx="4343400" cy="382836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zh-CN" altLang="en-US" sz="1900" dirty="0"/>
              <a:t>圣安娜基督教青年会头马俱乐部 </a:t>
            </a:r>
            <a:r>
              <a:rPr lang="en-US" sz="1900" dirty="0"/>
              <a:t>Santa Ana YMCA Toastmasters Club</a:t>
            </a:r>
            <a:r>
              <a:rPr lang="zh-CN" altLang="en-US" sz="1900" dirty="0"/>
              <a:t>（</a:t>
            </a:r>
            <a:r>
              <a:rPr lang="en-US" sz="1900" dirty="0"/>
              <a:t>1924</a:t>
            </a:r>
            <a:r>
              <a:rPr lang="zh-CN" altLang="en-US" sz="1900" dirty="0"/>
              <a:t>）</a:t>
            </a:r>
            <a:r>
              <a:rPr lang="zh-CN" altLang="en-US" sz="1900" dirty="0">
                <a:solidFill>
                  <a:srgbClr val="800000"/>
                </a:solidFill>
              </a:rPr>
              <a:t>世界上第一家头马俱乐部</a:t>
            </a:r>
            <a:endParaRPr lang="en-US" altLang="zh-CN" sz="1900" dirty="0">
              <a:solidFill>
                <a:srgbClr val="800000"/>
              </a:solidFill>
            </a:endParaRPr>
          </a:p>
          <a:p>
            <a:r>
              <a:rPr lang="zh-CN" altLang="en-US" sz="1900" dirty="0"/>
              <a:t>尽管最初的实践尝试早在数十年前就已开展，但现代头马国际的正式开端始于 </a:t>
            </a:r>
            <a:r>
              <a:rPr lang="en-US" altLang="zh-CN" sz="1900" dirty="0"/>
              <a:t>1924 </a:t>
            </a:r>
            <a:r>
              <a:rPr lang="zh-CN" altLang="en-US" sz="1900" dirty="0"/>
              <a:t>年。</a:t>
            </a:r>
            <a:endParaRPr lang="en-US" altLang="zh-CN" sz="1900" dirty="0"/>
          </a:p>
          <a:p>
            <a:r>
              <a:rPr lang="zh-CN" altLang="en-US" sz="1900" dirty="0">
                <a:solidFill>
                  <a:srgbClr val="800000"/>
                </a:solidFill>
              </a:rPr>
              <a:t>头马俱乐部旨在为会员提供公众演讲、会议领导力方面的练习与培训，同时在成员之间营造轻松的社交氛围，缔结伙伴情谊</a:t>
            </a:r>
          </a:p>
          <a:p>
            <a:endParaRPr lang="en-US" altLang="zh-CN" sz="2100" dirty="0"/>
          </a:p>
        </p:txBody>
      </p:sp>
      <p:pic>
        <p:nvPicPr>
          <p:cNvPr id="3" name="Picture 2" descr="A large building with trees and cars parked in front of it&#10;&#10;Description automatically generated">
            <a:extLst>
              <a:ext uri="{FF2B5EF4-FFF2-40B4-BE49-F238E27FC236}">
                <a16:creationId xmlns:a16="http://schemas.microsoft.com/office/drawing/2014/main" id="{08B43D7C-9F17-6B90-D47B-48D685DDF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00" y="23884"/>
            <a:ext cx="6146800" cy="6834115"/>
          </a:xfrm>
          <a:prstGeom prst="rect">
            <a:avLst/>
          </a:prstGeom>
        </p:spPr>
      </p:pic>
      <p:pic>
        <p:nvPicPr>
          <p:cNvPr id="6" name="Picture 5" descr="A white and blue sign with a number and text&#10;&#10;Description automatically generated">
            <a:extLst>
              <a:ext uri="{FF2B5EF4-FFF2-40B4-BE49-F238E27FC236}">
                <a16:creationId xmlns:a16="http://schemas.microsoft.com/office/drawing/2014/main" id="{7975BF5A-E43F-0E9C-8B67-79D055C034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9" t="15000" r="20149" b="9999"/>
          <a:stretch/>
        </p:blipFill>
        <p:spPr>
          <a:xfrm rot="20216394">
            <a:off x="-175874" y="4707730"/>
            <a:ext cx="1589090" cy="216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5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men sitting at tables&#10;&#10;Description automatically generated">
            <a:extLst>
              <a:ext uri="{FF2B5EF4-FFF2-40B4-BE49-F238E27FC236}">
                <a16:creationId xmlns:a16="http://schemas.microsoft.com/office/drawing/2014/main" id="{0EEB3D31-E0DA-D87D-30B2-B45106C87E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" t="13288" r="-152" b="914"/>
          <a:stretch/>
        </p:blipFill>
        <p:spPr>
          <a:xfrm>
            <a:off x="0" y="2540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4F039A-D9E3-9B80-516B-7F9A2F72EB2F}"/>
              </a:ext>
            </a:extLst>
          </p:cNvPr>
          <p:cNvSpPr/>
          <p:nvPr/>
        </p:nvSpPr>
        <p:spPr>
          <a:xfrm>
            <a:off x="-1219200" y="-896620"/>
            <a:ext cx="14020800" cy="8651240"/>
          </a:xfrm>
          <a:prstGeom prst="rect">
            <a:avLst/>
          </a:prstGeom>
          <a:solidFill>
            <a:srgbClr val="294364">
              <a:alpha val="8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AEBD508-BAD7-D067-1524-12DEB123DCC0}"/>
              </a:ext>
            </a:extLst>
          </p:cNvPr>
          <p:cNvSpPr txBox="1">
            <a:spLocks/>
          </p:cNvSpPr>
          <p:nvPr/>
        </p:nvSpPr>
        <p:spPr>
          <a:xfrm>
            <a:off x="876300" y="2463800"/>
            <a:ext cx="10439400" cy="1981200"/>
          </a:xfr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zh-CN" sz="2400" dirty="0">
                <a:solidFill>
                  <a:schemeClr val="bg1"/>
                </a:solidFill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</a:rPr>
              <a:t>头马国际应当作为非营利、非商业化的公益组织运营，一切事务均以全体会员权益为宗旨；倘若该组织日后开展营利性经营活动，所有收益均需归属于我本人，或是交由我的遗产继承人处置。我宁愿坐拥真挚情谊，也不愿积攒万贯钱财。 能为同胞的幸福福祉尽一份心力，于我而言是莫大的荣幸。”</a:t>
            </a:r>
            <a:r>
              <a:rPr lang="en-US" altLang="zh-CN" sz="24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– Ralph C. Smedley</a:t>
            </a:r>
            <a:endParaRPr lang="en-US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78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ICorporateTemplate16x9" id="{0AFB5A27-61DE-3847-93F6-6155A201B3B3}" vid="{2CD7A9ED-14A2-2E44-84B7-CA3526CF0E32}"/>
    </a:ext>
  </a:extLst>
</a:theme>
</file>

<file path=ppt/theme/theme2.xml><?xml version="1.0" encoding="utf-8"?>
<a:theme xmlns:a="http://schemas.openxmlformats.org/drawingml/2006/main" name="Theme1">
  <a:themeElements>
    <a:clrScheme name="Toastmasters Burgundy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DBBFBC"/>
      </a:accent1>
      <a:accent2>
        <a:srgbClr val="C08D8C"/>
      </a:accent2>
      <a:accent3>
        <a:srgbClr val="A66164"/>
      </a:accent3>
      <a:accent4>
        <a:srgbClr val="8D3B44"/>
      </a:accent4>
      <a:accent5>
        <a:srgbClr val="772432"/>
      </a:accent5>
      <a:accent6>
        <a:srgbClr val="5C1F28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171200B6-D711-A349-B14C-6D34C8E67494}" vid="{EB968BDA-E940-AA40-8264-FEF332C10146}"/>
    </a:ext>
  </a:extLst>
</a:theme>
</file>

<file path=ppt/theme/theme3.xml><?xml version="1.0" encoding="utf-8"?>
<a:theme xmlns:a="http://schemas.openxmlformats.org/drawingml/2006/main" name="Toastmasters Theme Dark Mode">
  <a:themeElements>
    <a:clrScheme name="Toastmasters Burgundy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DBBFBC"/>
      </a:accent1>
      <a:accent2>
        <a:srgbClr val="C08D8C"/>
      </a:accent2>
      <a:accent3>
        <a:srgbClr val="A66164"/>
      </a:accent3>
      <a:accent4>
        <a:srgbClr val="8D3B44"/>
      </a:accent4>
      <a:accent5>
        <a:srgbClr val="772432"/>
      </a:accent5>
      <a:accent6>
        <a:srgbClr val="5C1F28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B-PowerpointTemplate16X9" id="{D6E516C8-433E-B34F-8F17-EA4093544C89}" vid="{CECAD150-C7FB-834D-BAC7-7886955E70F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8598</TotalTime>
  <Words>1190</Words>
  <Application>Microsoft Macintosh PowerPoint</Application>
  <PresentationFormat>Widescreen</PresentationFormat>
  <Paragraphs>123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ArialUnicodeMS</vt:lpstr>
      <vt:lpstr>Myriad Pro</vt:lpstr>
      <vt:lpstr>Myriad Pro Light</vt:lpstr>
      <vt:lpstr>Arial</vt:lpstr>
      <vt:lpstr>Arial Black</vt:lpstr>
      <vt:lpstr>Calibri</vt:lpstr>
      <vt:lpstr>Courier New</vt:lpstr>
      <vt:lpstr>Wingdings</vt:lpstr>
      <vt:lpstr>TI Corporate: 4x3 – Title &amp; Content</vt:lpstr>
      <vt:lpstr>Theme1</vt:lpstr>
      <vt:lpstr>Toastmasters Theme Dark Mode</vt:lpstr>
      <vt:lpstr>头马百年历程</vt:lpstr>
      <vt:lpstr>关于讲师</vt:lpstr>
      <vt:lpstr>头马国际哪一年成立的？</vt:lpstr>
      <vt:lpstr>一切的开始</vt:lpstr>
      <vt:lpstr>PowerPoint Presentation</vt:lpstr>
      <vt:lpstr>第一家成人俱乐部</vt:lpstr>
      <vt:lpstr>PowerPoint Presentation</vt:lpstr>
      <vt:lpstr>第一家头马俱乐部</vt:lpstr>
      <vt:lpstr>PowerPoint Presentation</vt:lpstr>
      <vt:lpstr>头马伴随 Smedley 的一生</vt:lpstr>
      <vt:lpstr>国家领导人的认可</vt:lpstr>
      <vt:lpstr>PowerPoint Presentation</vt:lpstr>
      <vt:lpstr>头马走向多元化</vt:lpstr>
      <vt:lpstr>PowerPoint Presentation</vt:lpstr>
      <vt:lpstr>Smedley 的后代</vt:lpstr>
      <vt:lpstr>PowerPoint Presentation</vt:lpstr>
      <vt:lpstr>PowerPoint Presentation</vt:lpstr>
      <vt:lpstr>感谢您加入我们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</dc:title>
  <dc:creator>Robert Ingram</dc:creator>
  <cp:lastModifiedBy>Bruce Yu</cp:lastModifiedBy>
  <cp:revision>92</cp:revision>
  <cp:lastPrinted>2017-08-03T22:39:42Z</cp:lastPrinted>
  <dcterms:created xsi:type="dcterms:W3CDTF">2020-01-03T22:59:26Z</dcterms:created>
  <dcterms:modified xsi:type="dcterms:W3CDTF">2026-07-31T12:17:37Z</dcterms:modified>
</cp:coreProperties>
</file>